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 id="2147483913" r:id="rId2"/>
    <p:sldMasterId id="2147483648" r:id="rId3"/>
  </p:sldMasterIdLst>
  <p:notesMasterIdLst>
    <p:notesMasterId r:id="rId145"/>
  </p:notesMasterIdLst>
  <p:handoutMasterIdLst>
    <p:handoutMasterId r:id="rId146"/>
  </p:handoutMasterIdLst>
  <p:sldIdLst>
    <p:sldId id="302" r:id="rId4"/>
    <p:sldId id="479" r:id="rId5"/>
    <p:sldId id="357" r:id="rId6"/>
    <p:sldId id="346"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469" r:id="rId23"/>
    <p:sldId id="462" r:id="rId24"/>
    <p:sldId id="464" r:id="rId25"/>
    <p:sldId id="465" r:id="rId26"/>
    <p:sldId id="466" r:id="rId27"/>
    <p:sldId id="467" r:id="rId28"/>
    <p:sldId id="468" r:id="rId29"/>
    <p:sldId id="304" r:id="rId30"/>
    <p:sldId id="294" r:id="rId31"/>
    <p:sldId id="305" r:id="rId32"/>
    <p:sldId id="306" r:id="rId33"/>
    <p:sldId id="307" r:id="rId34"/>
    <p:sldId id="308" r:id="rId35"/>
    <p:sldId id="386" r:id="rId36"/>
    <p:sldId id="309" r:id="rId37"/>
    <p:sldId id="384" r:id="rId38"/>
    <p:sldId id="383" r:id="rId39"/>
    <p:sldId id="382" r:id="rId40"/>
    <p:sldId id="381" r:id="rId41"/>
    <p:sldId id="380" r:id="rId42"/>
    <p:sldId id="379" r:id="rId43"/>
    <p:sldId id="310" r:id="rId44"/>
    <p:sldId id="311" r:id="rId45"/>
    <p:sldId id="312" r:id="rId46"/>
    <p:sldId id="313" r:id="rId47"/>
    <p:sldId id="314" r:id="rId48"/>
    <p:sldId id="315" r:id="rId49"/>
    <p:sldId id="316" r:id="rId50"/>
    <p:sldId id="317" r:id="rId51"/>
    <p:sldId id="318" r:id="rId52"/>
    <p:sldId id="319" r:id="rId53"/>
    <p:sldId id="320" r:id="rId54"/>
    <p:sldId id="373" r:id="rId55"/>
    <p:sldId id="375" r:id="rId56"/>
    <p:sldId id="389" r:id="rId57"/>
    <p:sldId id="374" r:id="rId58"/>
    <p:sldId id="321" r:id="rId59"/>
    <p:sldId id="434" r:id="rId60"/>
    <p:sldId id="461" r:id="rId61"/>
    <p:sldId id="322" r:id="rId62"/>
    <p:sldId id="323" r:id="rId63"/>
    <p:sldId id="324" r:id="rId64"/>
    <p:sldId id="325" r:id="rId65"/>
    <p:sldId id="326" r:id="rId66"/>
    <p:sldId id="327" r:id="rId67"/>
    <p:sldId id="328" r:id="rId68"/>
    <p:sldId id="329" r:id="rId69"/>
    <p:sldId id="330" r:id="rId70"/>
    <p:sldId id="331" r:id="rId71"/>
    <p:sldId id="335" r:id="rId72"/>
    <p:sldId id="332" r:id="rId73"/>
    <p:sldId id="333" r:id="rId74"/>
    <p:sldId id="337" r:id="rId75"/>
    <p:sldId id="338" r:id="rId76"/>
    <p:sldId id="336" r:id="rId77"/>
    <p:sldId id="441" r:id="rId78"/>
    <p:sldId id="440" r:id="rId79"/>
    <p:sldId id="429" r:id="rId80"/>
    <p:sldId id="428" r:id="rId81"/>
    <p:sldId id="427" r:id="rId82"/>
    <p:sldId id="426" r:id="rId83"/>
    <p:sldId id="425" r:id="rId84"/>
    <p:sldId id="424" r:id="rId85"/>
    <p:sldId id="423" r:id="rId86"/>
    <p:sldId id="422" r:id="rId87"/>
    <p:sldId id="421" r:id="rId88"/>
    <p:sldId id="420" r:id="rId89"/>
    <p:sldId id="419" r:id="rId90"/>
    <p:sldId id="442" r:id="rId91"/>
    <p:sldId id="417" r:id="rId92"/>
    <p:sldId id="416" r:id="rId93"/>
    <p:sldId id="415" r:id="rId94"/>
    <p:sldId id="414" r:id="rId95"/>
    <p:sldId id="413" r:id="rId96"/>
    <p:sldId id="412" r:id="rId97"/>
    <p:sldId id="411" r:id="rId98"/>
    <p:sldId id="410" r:id="rId99"/>
    <p:sldId id="409" r:id="rId100"/>
    <p:sldId id="408" r:id="rId101"/>
    <p:sldId id="407" r:id="rId102"/>
    <p:sldId id="406" r:id="rId103"/>
    <p:sldId id="443" r:id="rId104"/>
    <p:sldId id="404" r:id="rId105"/>
    <p:sldId id="403" r:id="rId106"/>
    <p:sldId id="401" r:id="rId107"/>
    <p:sldId id="400" r:id="rId108"/>
    <p:sldId id="399" r:id="rId109"/>
    <p:sldId id="398" r:id="rId110"/>
    <p:sldId id="397" r:id="rId111"/>
    <p:sldId id="396" r:id="rId112"/>
    <p:sldId id="470" r:id="rId113"/>
    <p:sldId id="395" r:id="rId114"/>
    <p:sldId id="394" r:id="rId115"/>
    <p:sldId id="393" r:id="rId116"/>
    <p:sldId id="392" r:id="rId117"/>
    <p:sldId id="391" r:id="rId118"/>
    <p:sldId id="444" r:id="rId119"/>
    <p:sldId id="437" r:id="rId120"/>
    <p:sldId id="438" r:id="rId121"/>
    <p:sldId id="439" r:id="rId122"/>
    <p:sldId id="471" r:id="rId123"/>
    <p:sldId id="458" r:id="rId124"/>
    <p:sldId id="456" r:id="rId125"/>
    <p:sldId id="455" r:id="rId126"/>
    <p:sldId id="454" r:id="rId127"/>
    <p:sldId id="453" r:id="rId128"/>
    <p:sldId id="452" r:id="rId129"/>
    <p:sldId id="451" r:id="rId130"/>
    <p:sldId id="450" r:id="rId131"/>
    <p:sldId id="459" r:id="rId132"/>
    <p:sldId id="448" r:id="rId133"/>
    <p:sldId id="447" r:id="rId134"/>
    <p:sldId id="446" r:id="rId135"/>
    <p:sldId id="445" r:id="rId136"/>
    <p:sldId id="460" r:id="rId137"/>
    <p:sldId id="472" r:id="rId138"/>
    <p:sldId id="473" r:id="rId139"/>
    <p:sldId id="474" r:id="rId140"/>
    <p:sldId id="475" r:id="rId141"/>
    <p:sldId id="476" r:id="rId142"/>
    <p:sldId id="477" r:id="rId143"/>
    <p:sldId id="478" r:id="rId144"/>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8A28E1-27CE-A1DF-71EF-91C1E7421AEC}" name="Arnav Sinha" initials="AS" userId="Arnav Sinh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BDFF"/>
    <a:srgbClr val="000000"/>
    <a:srgbClr val="005BBB"/>
    <a:srgbClr val="77A202"/>
    <a:srgbClr val="666666"/>
    <a:srgbClr val="00C7B1"/>
    <a:srgbClr val="828383"/>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E1EFC-BB74-40D6-B944-6AF3FE8E8CD7}" v="4974" dt="2022-11-30T23:26:04.108"/>
    <p1510:client id="{2EFFCE57-EAF9-612D-51D7-1132BFBE70AE}" v="329" dt="2022-11-30T21:17:54.642"/>
    <p1510:client id="{335549A9-2571-38F3-06BA-DCCD0982F833}" v="17" dt="2022-11-29T23:36:02.798"/>
    <p1510:client id="{392EE357-6F02-5208-93C0-644696AED36E}" v="176" dt="2022-11-30T23:12:52.572"/>
    <p1510:client id="{4BEB63B0-E26D-76A5-7BB9-A9E391A15B7E}" v="167" dt="2022-11-30T22:22:39.719"/>
    <p1510:client id="{F39B85F4-CAA0-C7BF-8D2B-C102BA261851}" v="412" dt="2022-11-30T19:59:31.019"/>
    <p1510:client id="{FA94809B-3EDA-40D7-29EB-9A49B59A209B}" v="55" dt="2022-11-30T22:27:12.889"/>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theme" Target="theme/theme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microsoft.com/office/2015/10/relationships/revisionInfo" Target="revisionInfo.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microsoft.com/office/2018/10/relationships/authors" Target="author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oleObject" Target="file:///C:\workspace\MusicGenreDetection\ModelAccuracySco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workspace\MusicGenreDetection\ModelAccuracyScor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workspace\MusicGenreDetection\ModelAccuracyScor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dirty="0"/>
              <a:t>250 </a:t>
            </a:r>
            <a:r>
              <a:rPr lang="en-US" sz="1050" dirty="0" err="1"/>
              <a:t>Vec</a:t>
            </a:r>
            <a:r>
              <a:rPr lang="en-US" sz="1050" dirty="0"/>
              <a:t> - Audio feature only models</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'for the slides'!$AC$52</c:f>
              <c:strCache>
                <c:ptCount val="1"/>
                <c:pt idx="0">
                  <c:v>Train Accuracy (%)</c:v>
                </c:pt>
              </c:strCache>
            </c:strRef>
          </c:tx>
          <c:spPr>
            <a:solidFill>
              <a:schemeClr val="accent1"/>
            </a:solidFill>
            <a:ln>
              <a:noFill/>
            </a:ln>
            <a:effectLst/>
          </c:spPr>
          <c:invertIfNegative val="0"/>
          <c:cat>
            <c:strRef>
              <c:f>'for the slides'!$AB$53:$AB$57</c:f>
              <c:strCache>
                <c:ptCount val="5"/>
                <c:pt idx="0">
                  <c:v>kNN</c:v>
                </c:pt>
                <c:pt idx="1">
                  <c:v>DNN</c:v>
                </c:pt>
                <c:pt idx="2">
                  <c:v>CNN</c:v>
                </c:pt>
                <c:pt idx="3">
                  <c:v>RNN (LSTM)</c:v>
                </c:pt>
                <c:pt idx="4">
                  <c:v>RNN (GRU)</c:v>
                </c:pt>
              </c:strCache>
            </c:strRef>
          </c:cat>
          <c:val>
            <c:numRef>
              <c:f>'for the slides'!$AC$53:$AC$57</c:f>
              <c:numCache>
                <c:formatCode>General</c:formatCode>
                <c:ptCount val="5"/>
                <c:pt idx="0">
                  <c:v>45.12</c:v>
                </c:pt>
                <c:pt idx="1">
                  <c:v>94.63</c:v>
                </c:pt>
                <c:pt idx="2">
                  <c:v>73.819999999999993</c:v>
                </c:pt>
                <c:pt idx="3">
                  <c:v>89.03</c:v>
                </c:pt>
                <c:pt idx="4">
                  <c:v>83.59</c:v>
                </c:pt>
              </c:numCache>
            </c:numRef>
          </c:val>
          <c:extLst>
            <c:ext xmlns:c16="http://schemas.microsoft.com/office/drawing/2014/chart" uri="{C3380CC4-5D6E-409C-BE32-E72D297353CC}">
              <c16:uniqueId val="{00000000-08E3-4E65-A081-4D3A3341B670}"/>
            </c:ext>
          </c:extLst>
        </c:ser>
        <c:ser>
          <c:idx val="1"/>
          <c:order val="1"/>
          <c:tx>
            <c:strRef>
              <c:f>'for the slides'!$AD$52</c:f>
              <c:strCache>
                <c:ptCount val="1"/>
                <c:pt idx="0">
                  <c:v>Test Accuracy (%)</c:v>
                </c:pt>
              </c:strCache>
            </c:strRef>
          </c:tx>
          <c:spPr>
            <a:solidFill>
              <a:schemeClr val="accent2"/>
            </a:solidFill>
            <a:ln>
              <a:noFill/>
            </a:ln>
            <a:effectLst/>
          </c:spPr>
          <c:invertIfNegative val="0"/>
          <c:cat>
            <c:strRef>
              <c:f>'for the slides'!$AB$53:$AB$57</c:f>
              <c:strCache>
                <c:ptCount val="5"/>
                <c:pt idx="0">
                  <c:v>kNN</c:v>
                </c:pt>
                <c:pt idx="1">
                  <c:v>DNN</c:v>
                </c:pt>
                <c:pt idx="2">
                  <c:v>CNN</c:v>
                </c:pt>
                <c:pt idx="3">
                  <c:v>RNN (LSTM)</c:v>
                </c:pt>
                <c:pt idx="4">
                  <c:v>RNN (GRU)</c:v>
                </c:pt>
              </c:strCache>
            </c:strRef>
          </c:cat>
          <c:val>
            <c:numRef>
              <c:f>'for the slides'!$AD$53:$AD$57</c:f>
              <c:numCache>
                <c:formatCode>General</c:formatCode>
                <c:ptCount val="5"/>
                <c:pt idx="0">
                  <c:v>31.3</c:v>
                </c:pt>
                <c:pt idx="1">
                  <c:v>48.96</c:v>
                </c:pt>
                <c:pt idx="2">
                  <c:v>57.21</c:v>
                </c:pt>
                <c:pt idx="3">
                  <c:v>61.97</c:v>
                </c:pt>
                <c:pt idx="4">
                  <c:v>54.28</c:v>
                </c:pt>
              </c:numCache>
            </c:numRef>
          </c:val>
          <c:extLst>
            <c:ext xmlns:c16="http://schemas.microsoft.com/office/drawing/2014/chart" uri="{C3380CC4-5D6E-409C-BE32-E72D297353CC}">
              <c16:uniqueId val="{00000001-08E3-4E65-A081-4D3A3341B670}"/>
            </c:ext>
          </c:extLst>
        </c:ser>
        <c:ser>
          <c:idx val="2"/>
          <c:order val="2"/>
          <c:tx>
            <c:strRef>
              <c:f>'for the slides'!$AE$52</c:f>
              <c:strCache>
                <c:ptCount val="1"/>
                <c:pt idx="0">
                  <c:v>Valid Accuracy (%)</c:v>
                </c:pt>
              </c:strCache>
            </c:strRef>
          </c:tx>
          <c:spPr>
            <a:solidFill>
              <a:schemeClr val="accent3"/>
            </a:solidFill>
            <a:ln>
              <a:noFill/>
            </a:ln>
            <a:effectLst/>
          </c:spPr>
          <c:invertIfNegative val="0"/>
          <c:cat>
            <c:strRef>
              <c:f>'for the slides'!$AB$53:$AB$57</c:f>
              <c:strCache>
                <c:ptCount val="5"/>
                <c:pt idx="0">
                  <c:v>kNN</c:v>
                </c:pt>
                <c:pt idx="1">
                  <c:v>DNN</c:v>
                </c:pt>
                <c:pt idx="2">
                  <c:v>CNN</c:v>
                </c:pt>
                <c:pt idx="3">
                  <c:v>RNN (LSTM)</c:v>
                </c:pt>
                <c:pt idx="4">
                  <c:v>RNN (GRU)</c:v>
                </c:pt>
              </c:strCache>
            </c:strRef>
          </c:cat>
          <c:val>
            <c:numRef>
              <c:f>'for the slides'!$AE$53:$AE$57</c:f>
              <c:numCache>
                <c:formatCode>General</c:formatCode>
                <c:ptCount val="5"/>
                <c:pt idx="0">
                  <c:v>32.75</c:v>
                </c:pt>
                <c:pt idx="1">
                  <c:v>47.69</c:v>
                </c:pt>
                <c:pt idx="2">
                  <c:v>56.06</c:v>
                </c:pt>
                <c:pt idx="3">
                  <c:v>62.01</c:v>
                </c:pt>
                <c:pt idx="4">
                  <c:v>56.36</c:v>
                </c:pt>
              </c:numCache>
            </c:numRef>
          </c:val>
          <c:extLst>
            <c:ext xmlns:c16="http://schemas.microsoft.com/office/drawing/2014/chart" uri="{C3380CC4-5D6E-409C-BE32-E72D297353CC}">
              <c16:uniqueId val="{00000002-08E3-4E65-A081-4D3A3341B670}"/>
            </c:ext>
          </c:extLst>
        </c:ser>
        <c:dLbls>
          <c:showLegendKey val="0"/>
          <c:showVal val="0"/>
          <c:showCatName val="0"/>
          <c:showSerName val="0"/>
          <c:showPercent val="0"/>
          <c:showBubbleSize val="0"/>
        </c:dLbls>
        <c:gapWidth val="219"/>
        <c:overlap val="-27"/>
        <c:axId val="1149562208"/>
        <c:axId val="1149584672"/>
      </c:barChart>
      <c:catAx>
        <c:axId val="114956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584672"/>
        <c:crosses val="autoZero"/>
        <c:auto val="1"/>
        <c:lblAlgn val="ctr"/>
        <c:lblOffset val="100"/>
        <c:noMultiLvlLbl val="0"/>
      </c:catAx>
      <c:valAx>
        <c:axId val="114958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9562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prstDash val="sysDash"/>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dirty="0"/>
              <a:t>250 </a:t>
            </a:r>
            <a:r>
              <a:rPr lang="en-US" sz="1050" dirty="0" err="1"/>
              <a:t>Vec</a:t>
            </a:r>
            <a:r>
              <a:rPr lang="en-US" sz="1050" dirty="0"/>
              <a:t> - Audio + Theme feature models</a:t>
            </a: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'for the slides'!$AC$38</c:f>
              <c:strCache>
                <c:ptCount val="1"/>
                <c:pt idx="0">
                  <c:v>Train Accuracy (%)</c:v>
                </c:pt>
              </c:strCache>
            </c:strRef>
          </c:tx>
          <c:spPr>
            <a:solidFill>
              <a:schemeClr val="accent1"/>
            </a:solidFill>
            <a:ln>
              <a:noFill/>
            </a:ln>
            <a:effectLst/>
          </c:spPr>
          <c:invertIfNegative val="0"/>
          <c:cat>
            <c:strRef>
              <c:f>'for the slides'!$AB$39:$AB$44</c:f>
              <c:strCache>
                <c:ptCount val="6"/>
                <c:pt idx="0">
                  <c:v>kNN</c:v>
                </c:pt>
                <c:pt idx="1">
                  <c:v>DNN</c:v>
                </c:pt>
                <c:pt idx="2">
                  <c:v>CNN</c:v>
                </c:pt>
                <c:pt idx="3">
                  <c:v>RNN (LSTM)</c:v>
                </c:pt>
                <c:pt idx="4">
                  <c:v>RNN (GRU)</c:v>
                </c:pt>
                <c:pt idx="5">
                  <c:v>Hybrid</c:v>
                </c:pt>
              </c:strCache>
            </c:strRef>
          </c:cat>
          <c:val>
            <c:numRef>
              <c:f>'for the slides'!$AC$39:$AC$44</c:f>
              <c:numCache>
                <c:formatCode>General</c:formatCode>
                <c:ptCount val="6"/>
                <c:pt idx="0">
                  <c:v>45.22</c:v>
                </c:pt>
                <c:pt idx="1">
                  <c:v>98.65</c:v>
                </c:pt>
                <c:pt idx="2">
                  <c:v>95.2</c:v>
                </c:pt>
                <c:pt idx="3">
                  <c:v>97.84</c:v>
                </c:pt>
                <c:pt idx="4">
                  <c:v>96.66</c:v>
                </c:pt>
                <c:pt idx="5">
                  <c:v>95.98</c:v>
                </c:pt>
              </c:numCache>
            </c:numRef>
          </c:val>
          <c:extLst>
            <c:ext xmlns:c16="http://schemas.microsoft.com/office/drawing/2014/chart" uri="{C3380CC4-5D6E-409C-BE32-E72D297353CC}">
              <c16:uniqueId val="{00000000-DB3A-429A-8082-DCCAF9C5B91D}"/>
            </c:ext>
          </c:extLst>
        </c:ser>
        <c:ser>
          <c:idx val="1"/>
          <c:order val="1"/>
          <c:tx>
            <c:strRef>
              <c:f>'for the slides'!$AD$38</c:f>
              <c:strCache>
                <c:ptCount val="1"/>
                <c:pt idx="0">
                  <c:v>Test Accuracy (%)</c:v>
                </c:pt>
              </c:strCache>
            </c:strRef>
          </c:tx>
          <c:spPr>
            <a:solidFill>
              <a:schemeClr val="accent2"/>
            </a:solidFill>
            <a:ln>
              <a:noFill/>
            </a:ln>
            <a:effectLst/>
          </c:spPr>
          <c:invertIfNegative val="0"/>
          <c:cat>
            <c:strRef>
              <c:f>'for the slides'!$AB$39:$AB$44</c:f>
              <c:strCache>
                <c:ptCount val="6"/>
                <c:pt idx="0">
                  <c:v>kNN</c:v>
                </c:pt>
                <c:pt idx="1">
                  <c:v>DNN</c:v>
                </c:pt>
                <c:pt idx="2">
                  <c:v>CNN</c:v>
                </c:pt>
                <c:pt idx="3">
                  <c:v>RNN (LSTM)</c:v>
                </c:pt>
                <c:pt idx="4">
                  <c:v>RNN (GRU)</c:v>
                </c:pt>
                <c:pt idx="5">
                  <c:v>Hybrid</c:v>
                </c:pt>
              </c:strCache>
            </c:strRef>
          </c:cat>
          <c:val>
            <c:numRef>
              <c:f>'for the slides'!$AD$39:$AD$44</c:f>
              <c:numCache>
                <c:formatCode>General</c:formatCode>
                <c:ptCount val="6"/>
                <c:pt idx="0">
                  <c:v>31.37</c:v>
                </c:pt>
                <c:pt idx="1">
                  <c:v>87.55</c:v>
                </c:pt>
                <c:pt idx="2">
                  <c:v>82.71</c:v>
                </c:pt>
                <c:pt idx="3">
                  <c:v>87.14</c:v>
                </c:pt>
                <c:pt idx="4">
                  <c:v>85.95</c:v>
                </c:pt>
                <c:pt idx="5">
                  <c:v>86.88</c:v>
                </c:pt>
              </c:numCache>
            </c:numRef>
          </c:val>
          <c:extLst>
            <c:ext xmlns:c16="http://schemas.microsoft.com/office/drawing/2014/chart" uri="{C3380CC4-5D6E-409C-BE32-E72D297353CC}">
              <c16:uniqueId val="{00000001-DB3A-429A-8082-DCCAF9C5B91D}"/>
            </c:ext>
          </c:extLst>
        </c:ser>
        <c:ser>
          <c:idx val="2"/>
          <c:order val="2"/>
          <c:tx>
            <c:strRef>
              <c:f>'for the slides'!$AE$38</c:f>
              <c:strCache>
                <c:ptCount val="1"/>
                <c:pt idx="0">
                  <c:v>Valid Accuracy (%)</c:v>
                </c:pt>
              </c:strCache>
            </c:strRef>
          </c:tx>
          <c:spPr>
            <a:solidFill>
              <a:schemeClr val="accent3"/>
            </a:solidFill>
            <a:ln>
              <a:noFill/>
            </a:ln>
            <a:effectLst/>
          </c:spPr>
          <c:invertIfNegative val="0"/>
          <c:cat>
            <c:strRef>
              <c:f>'for the slides'!$AB$39:$AB$44</c:f>
              <c:strCache>
                <c:ptCount val="6"/>
                <c:pt idx="0">
                  <c:v>kNN</c:v>
                </c:pt>
                <c:pt idx="1">
                  <c:v>DNN</c:v>
                </c:pt>
                <c:pt idx="2">
                  <c:v>CNN</c:v>
                </c:pt>
                <c:pt idx="3">
                  <c:v>RNN (LSTM)</c:v>
                </c:pt>
                <c:pt idx="4">
                  <c:v>RNN (GRU)</c:v>
                </c:pt>
                <c:pt idx="5">
                  <c:v>Hybrid</c:v>
                </c:pt>
              </c:strCache>
            </c:strRef>
          </c:cat>
          <c:val>
            <c:numRef>
              <c:f>'for the slides'!$AE$39:$AE$44</c:f>
              <c:numCache>
                <c:formatCode>General</c:formatCode>
                <c:ptCount val="6"/>
                <c:pt idx="0">
                  <c:v>33.01</c:v>
                </c:pt>
                <c:pt idx="1">
                  <c:v>85.8</c:v>
                </c:pt>
                <c:pt idx="2">
                  <c:v>81.63</c:v>
                </c:pt>
                <c:pt idx="3">
                  <c:v>85.39</c:v>
                </c:pt>
                <c:pt idx="4">
                  <c:v>84.94</c:v>
                </c:pt>
                <c:pt idx="5">
                  <c:v>83.19</c:v>
                </c:pt>
              </c:numCache>
            </c:numRef>
          </c:val>
          <c:extLst>
            <c:ext xmlns:c16="http://schemas.microsoft.com/office/drawing/2014/chart" uri="{C3380CC4-5D6E-409C-BE32-E72D297353CC}">
              <c16:uniqueId val="{00000002-DB3A-429A-8082-DCCAF9C5B91D}"/>
            </c:ext>
          </c:extLst>
        </c:ser>
        <c:dLbls>
          <c:showLegendKey val="0"/>
          <c:showVal val="0"/>
          <c:showCatName val="0"/>
          <c:showSerName val="0"/>
          <c:showPercent val="0"/>
          <c:showBubbleSize val="0"/>
        </c:dLbls>
        <c:gapWidth val="219"/>
        <c:overlap val="-27"/>
        <c:axId val="1148029552"/>
        <c:axId val="1148042864"/>
      </c:barChart>
      <c:catAx>
        <c:axId val="114802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8042864"/>
        <c:crosses val="autoZero"/>
        <c:auto val="1"/>
        <c:lblAlgn val="ctr"/>
        <c:lblOffset val="100"/>
        <c:noMultiLvlLbl val="0"/>
      </c:catAx>
      <c:valAx>
        <c:axId val="114804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80295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prstDash val="sysDash"/>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a:t>125 Vec - Audio +</a:t>
            </a:r>
            <a:r>
              <a:rPr lang="en-US" sz="1050" baseline="0"/>
              <a:t> Theme feature models</a:t>
            </a:r>
            <a:endParaRPr lang="en-US" sz="1050"/>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'for the slides'!$AC$62</c:f>
              <c:strCache>
                <c:ptCount val="1"/>
                <c:pt idx="0">
                  <c:v>Train Accuracy (%)</c:v>
                </c:pt>
              </c:strCache>
            </c:strRef>
          </c:tx>
          <c:spPr>
            <a:solidFill>
              <a:schemeClr val="accent1"/>
            </a:solidFill>
            <a:ln>
              <a:noFill/>
            </a:ln>
            <a:effectLst/>
          </c:spPr>
          <c:invertIfNegative val="0"/>
          <c:cat>
            <c:strRef>
              <c:f>'for the slides'!$AB$63:$AB$66</c:f>
              <c:strCache>
                <c:ptCount val="4"/>
                <c:pt idx="0">
                  <c:v>DNN</c:v>
                </c:pt>
                <c:pt idx="1">
                  <c:v>CNN</c:v>
                </c:pt>
                <c:pt idx="2">
                  <c:v>RNN (LSTM + GRU)</c:v>
                </c:pt>
                <c:pt idx="3">
                  <c:v>Hybrid (CNN + RNN)</c:v>
                </c:pt>
              </c:strCache>
            </c:strRef>
          </c:cat>
          <c:val>
            <c:numRef>
              <c:f>'for the slides'!$AC$63:$AC$66</c:f>
              <c:numCache>
                <c:formatCode>General</c:formatCode>
                <c:ptCount val="4"/>
                <c:pt idx="0">
                  <c:v>94.83</c:v>
                </c:pt>
                <c:pt idx="1">
                  <c:v>90.12</c:v>
                </c:pt>
                <c:pt idx="2">
                  <c:v>95.99</c:v>
                </c:pt>
                <c:pt idx="3">
                  <c:v>94.18</c:v>
                </c:pt>
              </c:numCache>
            </c:numRef>
          </c:val>
          <c:extLst>
            <c:ext xmlns:c16="http://schemas.microsoft.com/office/drawing/2014/chart" uri="{C3380CC4-5D6E-409C-BE32-E72D297353CC}">
              <c16:uniqueId val="{00000000-FDA2-4129-BA3C-C087A6C49B8D}"/>
            </c:ext>
          </c:extLst>
        </c:ser>
        <c:ser>
          <c:idx val="1"/>
          <c:order val="1"/>
          <c:tx>
            <c:strRef>
              <c:f>'for the slides'!$AD$62</c:f>
              <c:strCache>
                <c:ptCount val="1"/>
                <c:pt idx="0">
                  <c:v>Test Accuracy (%)</c:v>
                </c:pt>
              </c:strCache>
            </c:strRef>
          </c:tx>
          <c:spPr>
            <a:solidFill>
              <a:schemeClr val="accent2"/>
            </a:solidFill>
            <a:ln>
              <a:noFill/>
            </a:ln>
            <a:effectLst/>
          </c:spPr>
          <c:invertIfNegative val="0"/>
          <c:cat>
            <c:strRef>
              <c:f>'for the slides'!$AB$63:$AB$66</c:f>
              <c:strCache>
                <c:ptCount val="4"/>
                <c:pt idx="0">
                  <c:v>DNN</c:v>
                </c:pt>
                <c:pt idx="1">
                  <c:v>CNN</c:v>
                </c:pt>
                <c:pt idx="2">
                  <c:v>RNN (LSTM + GRU)</c:v>
                </c:pt>
                <c:pt idx="3">
                  <c:v>Hybrid (CNN + RNN)</c:v>
                </c:pt>
              </c:strCache>
            </c:strRef>
          </c:cat>
          <c:val>
            <c:numRef>
              <c:f>'for the slides'!$AD$63:$AD$66</c:f>
              <c:numCache>
                <c:formatCode>General</c:formatCode>
                <c:ptCount val="4"/>
                <c:pt idx="0">
                  <c:v>90.63</c:v>
                </c:pt>
                <c:pt idx="1">
                  <c:v>86.62</c:v>
                </c:pt>
                <c:pt idx="2">
                  <c:v>90.84</c:v>
                </c:pt>
                <c:pt idx="3">
                  <c:v>89.87</c:v>
                </c:pt>
              </c:numCache>
            </c:numRef>
          </c:val>
          <c:extLst>
            <c:ext xmlns:c16="http://schemas.microsoft.com/office/drawing/2014/chart" uri="{C3380CC4-5D6E-409C-BE32-E72D297353CC}">
              <c16:uniqueId val="{00000001-FDA2-4129-BA3C-C087A6C49B8D}"/>
            </c:ext>
          </c:extLst>
        </c:ser>
        <c:ser>
          <c:idx val="2"/>
          <c:order val="2"/>
          <c:tx>
            <c:strRef>
              <c:f>'for the slides'!$AE$62</c:f>
              <c:strCache>
                <c:ptCount val="1"/>
                <c:pt idx="0">
                  <c:v>Valid Accuracy (%)</c:v>
                </c:pt>
              </c:strCache>
            </c:strRef>
          </c:tx>
          <c:spPr>
            <a:solidFill>
              <a:schemeClr val="accent3"/>
            </a:solidFill>
            <a:ln>
              <a:noFill/>
            </a:ln>
            <a:effectLst/>
          </c:spPr>
          <c:invertIfNegative val="0"/>
          <c:cat>
            <c:strRef>
              <c:f>'for the slides'!$AB$63:$AB$66</c:f>
              <c:strCache>
                <c:ptCount val="4"/>
                <c:pt idx="0">
                  <c:v>DNN</c:v>
                </c:pt>
                <c:pt idx="1">
                  <c:v>CNN</c:v>
                </c:pt>
                <c:pt idx="2">
                  <c:v>RNN (LSTM + GRU)</c:v>
                </c:pt>
                <c:pt idx="3">
                  <c:v>Hybrid (CNN + RNN)</c:v>
                </c:pt>
              </c:strCache>
            </c:strRef>
          </c:cat>
          <c:val>
            <c:numRef>
              <c:f>'for the slides'!$AE$63:$AE$66</c:f>
              <c:numCache>
                <c:formatCode>General</c:formatCode>
                <c:ptCount val="4"/>
                <c:pt idx="0">
                  <c:v>90.69</c:v>
                </c:pt>
                <c:pt idx="1">
                  <c:v>87.57</c:v>
                </c:pt>
                <c:pt idx="2">
                  <c:v>91.34</c:v>
                </c:pt>
                <c:pt idx="3">
                  <c:v>90.11</c:v>
                </c:pt>
              </c:numCache>
            </c:numRef>
          </c:val>
          <c:extLst>
            <c:ext xmlns:c16="http://schemas.microsoft.com/office/drawing/2014/chart" uri="{C3380CC4-5D6E-409C-BE32-E72D297353CC}">
              <c16:uniqueId val="{00000002-FDA2-4129-BA3C-C087A6C49B8D}"/>
            </c:ext>
          </c:extLst>
        </c:ser>
        <c:dLbls>
          <c:showLegendKey val="0"/>
          <c:showVal val="0"/>
          <c:showCatName val="0"/>
          <c:showSerName val="0"/>
          <c:showPercent val="0"/>
          <c:showBubbleSize val="0"/>
        </c:dLbls>
        <c:gapWidth val="219"/>
        <c:overlap val="-27"/>
        <c:axId val="1148049936"/>
        <c:axId val="1148052432"/>
      </c:barChart>
      <c:catAx>
        <c:axId val="1148049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8052432"/>
        <c:crosses val="autoZero"/>
        <c:auto val="1"/>
        <c:lblAlgn val="ctr"/>
        <c:lblOffset val="100"/>
        <c:noMultiLvlLbl val="0"/>
      </c:catAx>
      <c:valAx>
        <c:axId val="1148052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8049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prstDash val="sys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11/29/2022</a:t>
            </a:fld>
            <a:endParaRPr lang="en-US">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6</a:t>
            </a:fld>
            <a:endParaRPr lang="en-US"/>
          </a:p>
        </p:txBody>
      </p:sp>
    </p:spTree>
    <p:extLst>
      <p:ext uri="{BB962C8B-B14F-4D97-AF65-F5344CB8AC3E}">
        <p14:creationId xmlns:p14="http://schemas.microsoft.com/office/powerpoint/2010/main" val="224265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28</a:t>
            </a:fld>
            <a:endParaRPr lang="en-US"/>
          </a:p>
        </p:txBody>
      </p:sp>
    </p:spTree>
    <p:extLst>
      <p:ext uri="{BB962C8B-B14F-4D97-AF65-F5344CB8AC3E}">
        <p14:creationId xmlns:p14="http://schemas.microsoft.com/office/powerpoint/2010/main" val="16221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125</a:t>
            </a:fld>
            <a:endParaRPr lang="en-US"/>
          </a:p>
        </p:txBody>
      </p:sp>
    </p:spTree>
    <p:extLst>
      <p:ext uri="{BB962C8B-B14F-4D97-AF65-F5344CB8AC3E}">
        <p14:creationId xmlns:p14="http://schemas.microsoft.com/office/powerpoint/2010/main" val="1620337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tx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811521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1787271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8865-1591-153C-C6A8-AC2107FA58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579DD-24E7-D5D1-3FB4-2177435A22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6A5B63-F230-AB00-5C43-495B482547E5}"/>
              </a:ext>
            </a:extLst>
          </p:cNvPr>
          <p:cNvSpPr>
            <a:spLocks noGrp="1"/>
          </p:cNvSpPr>
          <p:nvPr>
            <p:ph type="dt" sz="half" idx="10"/>
          </p:nvPr>
        </p:nvSpPr>
        <p:spPr/>
        <p:txBody>
          <a:bodyPr/>
          <a:lstStyle/>
          <a:p>
            <a:fld id="{C84E01F7-2CF0-4B4E-911E-4934F3BFD8FB}" type="datetimeFigureOut">
              <a:rPr lang="en-US" smtClean="0"/>
              <a:t>11/29/2022</a:t>
            </a:fld>
            <a:endParaRPr lang="en-US"/>
          </a:p>
        </p:txBody>
      </p:sp>
      <p:sp>
        <p:nvSpPr>
          <p:cNvPr id="5" name="Footer Placeholder 4">
            <a:extLst>
              <a:ext uri="{FF2B5EF4-FFF2-40B4-BE49-F238E27FC236}">
                <a16:creationId xmlns:a16="http://schemas.microsoft.com/office/drawing/2014/main" id="{D0EEB4F6-D0D6-2949-B239-94D6C258F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48C60D-EC99-3C79-D931-2420B4029FCB}"/>
              </a:ext>
            </a:extLst>
          </p:cNvPr>
          <p:cNvSpPr>
            <a:spLocks noGrp="1"/>
          </p:cNvSpPr>
          <p:nvPr>
            <p:ph type="sldNum" sz="quarter" idx="12"/>
          </p:nvPr>
        </p:nvSpPr>
        <p:spPr/>
        <p:txBody>
          <a:bodyPr/>
          <a:lstStyle/>
          <a:p>
            <a:fld id="{9C1D804A-6BD5-4845-9856-88D6CADB4CEB}" type="slidenum">
              <a:rPr lang="en-US" smtClean="0"/>
              <a:t>‹#›</a:t>
            </a:fld>
            <a:endParaRPr lang="en-US"/>
          </a:p>
        </p:txBody>
      </p:sp>
    </p:spTree>
    <p:extLst>
      <p:ext uri="{BB962C8B-B14F-4D97-AF65-F5344CB8AC3E}">
        <p14:creationId xmlns:p14="http://schemas.microsoft.com/office/powerpoint/2010/main" val="381266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8DDD-378B-A840-9CA2-F53E8E7654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DFB24-C28A-1419-4C4D-A1C4D9BAB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89648-E376-AABA-47DE-67F36CC345F1}"/>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F6E254F4-FA60-B5BF-6081-23260F9EB2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9D259-204E-136E-D970-CAF59A900A8E}"/>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1162480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99E8-CE39-E981-C73D-122523E8A2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FA311-8087-A614-8291-7EA4FB36A8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7A1F7-C105-04A9-79D2-374C48AB7A41}"/>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7E6D02E0-9DF8-3373-5DAA-3706BB085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6A0A3-78BB-26F3-2E68-246C1C488E7B}"/>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2006498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1EA3-7F8F-DD9F-2C5F-32A522381B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8C6E24-347E-7ADC-8B16-874813FA2B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661EC2-AF02-7D8E-DC72-B55BF56CC2C8}"/>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B84606BB-B22A-432F-A044-2E611161D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7F5C3E-7F56-043C-CE82-C1D6C4D632EC}"/>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1258494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2869-A71A-89CF-C9DB-ED15642139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21729D-CA0D-E124-D776-011AD1957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B0E4E1-813F-2C74-891F-ED125E8B4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82043F-98FD-CA1A-0D60-EB4B15CE2C03}"/>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6" name="Footer Placeholder 5">
            <a:extLst>
              <a:ext uri="{FF2B5EF4-FFF2-40B4-BE49-F238E27FC236}">
                <a16:creationId xmlns:a16="http://schemas.microsoft.com/office/drawing/2014/main" id="{6D057E84-0B14-7869-D1D9-204F1FD47B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4BC1B-C8F6-C76B-17BA-5601F20F300D}"/>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4046420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18D9-C227-DDAA-5E80-B1168C382E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D864C-164E-B49B-9AF3-4C533CCEDF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24EDF2-C715-2361-2D7F-6C1C569EC6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06BBA9-12FA-ED91-36DA-B6FA8B513F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6DD892-15B8-6313-37DE-39210BD8F7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67A628-12EE-2003-017C-9DFD9DCBE96A}"/>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8" name="Footer Placeholder 7">
            <a:extLst>
              <a:ext uri="{FF2B5EF4-FFF2-40B4-BE49-F238E27FC236}">
                <a16:creationId xmlns:a16="http://schemas.microsoft.com/office/drawing/2014/main" id="{264087F2-5A72-3FA5-243A-3564924912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050CC-3674-6185-9051-C3B035B245DE}"/>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3118020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5BD3-E71B-C2B1-F8BF-64D484CD7F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A12871-01B0-C90E-673B-4141BA419566}"/>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4" name="Footer Placeholder 3">
            <a:extLst>
              <a:ext uri="{FF2B5EF4-FFF2-40B4-BE49-F238E27FC236}">
                <a16:creationId xmlns:a16="http://schemas.microsoft.com/office/drawing/2014/main" id="{35BE3E78-8753-A59E-D52B-3973DAE75C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3CCF18-4E2F-D8D3-0390-58E2413B6597}"/>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1311494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32ECD-99C8-A129-1EB4-ACB901F0503C}"/>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3" name="Footer Placeholder 2">
            <a:extLst>
              <a:ext uri="{FF2B5EF4-FFF2-40B4-BE49-F238E27FC236}">
                <a16:creationId xmlns:a16="http://schemas.microsoft.com/office/drawing/2014/main" id="{F938BD3F-6DBF-28FA-A036-B314D223FD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3FF155-171B-8833-F571-F3245392B8FD}"/>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365989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66" y="5084683"/>
            <a:ext cx="7478709" cy="1068387"/>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67FA-CA1A-C2CC-3C48-1BEBE6103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2CE2E4-EB99-E22F-0D56-BAB6D0A9B9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5D41D2-C8E8-8955-38C2-0B4C9018C2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FE4ED-7505-3E79-50CA-B22FFCCB46DB}"/>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6" name="Footer Placeholder 5">
            <a:extLst>
              <a:ext uri="{FF2B5EF4-FFF2-40B4-BE49-F238E27FC236}">
                <a16:creationId xmlns:a16="http://schemas.microsoft.com/office/drawing/2014/main" id="{D0704CB4-F2D7-F8BE-C3A1-A0FF19924D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E7098-A37F-5107-5156-0649B7F57D9B}"/>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796698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8CC-7135-90B6-38FC-74FE1CDCD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BFF15D-27D6-5003-E5AD-A14E2AD25A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267B5C-C64B-87B5-8603-3993D3A46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C187C-D11B-3AF8-0DA2-72B35056DB49}"/>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6" name="Footer Placeholder 5">
            <a:extLst>
              <a:ext uri="{FF2B5EF4-FFF2-40B4-BE49-F238E27FC236}">
                <a16:creationId xmlns:a16="http://schemas.microsoft.com/office/drawing/2014/main" id="{E2C0FD1D-DD81-88CB-DC69-B4B2FC415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A7ACEE-C466-5110-ED0C-5BE1E0F3747C}"/>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1269828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5400-DC86-9097-5A32-3E4303C489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C62C86-972A-1503-0B9A-F7690E45B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1BF43-8A0D-DE1F-6917-76BE771C1C99}"/>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981B277E-3442-9B45-8CC9-F61F8F05D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04653-5ADF-EBCE-2B7D-271F2AD9967A}"/>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225466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DE2044-9BD1-BCD6-FE2C-C95045B012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EECA70-7510-D737-138C-38FDBCE84B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68AAD-9AE6-FCD2-8A24-1A33CA4B3889}"/>
              </a:ext>
            </a:extLst>
          </p:cNvPr>
          <p:cNvSpPr>
            <a:spLocks noGrp="1"/>
          </p:cNvSpPr>
          <p:nvPr>
            <p:ph type="dt" sz="half" idx="10"/>
          </p:nvPr>
        </p:nvSpPr>
        <p:spPr/>
        <p:txBody>
          <a:body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64381965-AD5D-87CD-6646-FFA26D356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077EC-16D0-C620-FD99-7896C05D2255}"/>
              </a:ext>
            </a:extLst>
          </p:cNvPr>
          <p:cNvSpPr>
            <a:spLocks noGrp="1"/>
          </p:cNvSpPr>
          <p:nvPr>
            <p:ph type="sldNum" sz="quarter" idx="12"/>
          </p:nvPr>
        </p:nvSpPr>
        <p:spPr/>
        <p:txBody>
          <a:bodyPr/>
          <a:lstStyle/>
          <a:p>
            <a:fld id="{550B5B90-9B0B-4DEA-A65C-725C2C3AA932}" type="slidenum">
              <a:rPr lang="en-US" smtClean="0"/>
              <a:t>‹#›</a:t>
            </a:fld>
            <a:endParaRPr lang="en-US"/>
          </a:p>
        </p:txBody>
      </p:sp>
    </p:spTree>
    <p:extLst>
      <p:ext uri="{BB962C8B-B14F-4D97-AF65-F5344CB8AC3E}">
        <p14:creationId xmlns:p14="http://schemas.microsoft.com/office/powerpoint/2010/main" val="3355306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4335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1121441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E74C-0F1E-01EF-55B0-AA5E389D61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E4EA4F-281A-F1EA-AEFC-1929D11FA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D3532-ED6C-7786-EB43-984931F03AC9}"/>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0492FBF3-4428-2AD0-2FA5-F189FD21F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FA34B-44FD-98C2-D959-5AA199218CE8}"/>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3732305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6F61D-92BE-33C1-1752-910539422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24CFD-6C52-161C-9EFC-362068BA3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2F30C-DD1D-328D-DFF9-F7FB7165BA56}"/>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4E9B258F-0130-E4C0-55AC-5DD4132A1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8D157-4D61-587B-4B83-8D211D5CED1F}"/>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723008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1A77A-CD61-2F69-7366-64EE5344E3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F58A01-4053-D6B2-968B-F3D8214EA9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3868CF-E1B4-E306-C4C9-0E4874E6B0F0}"/>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88956C5C-6790-378E-F689-166BD8775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329D9-A162-BA7B-BB10-46259E253155}"/>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1704720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6DCA-2B9F-EBC6-67A9-D007A44732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53F4C0-66FA-FA24-1721-1A00480DB5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AC04B3-7594-AC14-B7CE-422A67AECD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3EA33F-AC0B-5A04-A414-7F6DFB683BE9}"/>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6" name="Footer Placeholder 5">
            <a:extLst>
              <a:ext uri="{FF2B5EF4-FFF2-40B4-BE49-F238E27FC236}">
                <a16:creationId xmlns:a16="http://schemas.microsoft.com/office/drawing/2014/main" id="{A864E70E-D322-07D3-F663-263E06AF1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1A01A2-FF23-5C9D-3950-D01861AC419A}"/>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11473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tx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2094-4083-4A05-2E1C-B882603055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B24895-F0DD-4A52-7885-32ADA9C88E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D024BD-B42E-403E-570F-F20D3278B3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102DD0-4102-6B13-9E76-4B8257B0E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4C7CC-4C97-EF60-6984-0DE3FEA936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A049CF-C229-4C33-9211-72748A360E04}"/>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8" name="Footer Placeholder 7">
            <a:extLst>
              <a:ext uri="{FF2B5EF4-FFF2-40B4-BE49-F238E27FC236}">
                <a16:creationId xmlns:a16="http://schemas.microsoft.com/office/drawing/2014/main" id="{D7ABCD8F-91AB-32DD-0125-EC53144BD4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6623CD-64B1-2461-C2D4-AB879957A244}"/>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3177122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D588-83EA-0C2F-5041-C26C9A7BE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211C7-CCD7-EA6E-88F7-12645BFC08D7}"/>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4" name="Footer Placeholder 3">
            <a:extLst>
              <a:ext uri="{FF2B5EF4-FFF2-40B4-BE49-F238E27FC236}">
                <a16:creationId xmlns:a16="http://schemas.microsoft.com/office/drawing/2014/main" id="{2F927807-8CDD-E4FB-1E99-84561DCFD1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9AFCE3-B290-FED1-A42E-98F5E7EDB382}"/>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33087623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B1616D-EC6E-EFD3-5166-1B5655B41940}"/>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3" name="Footer Placeholder 2">
            <a:extLst>
              <a:ext uri="{FF2B5EF4-FFF2-40B4-BE49-F238E27FC236}">
                <a16:creationId xmlns:a16="http://schemas.microsoft.com/office/drawing/2014/main" id="{F27FC6A9-0310-E38D-494C-BE3719D983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796024-C831-0614-D2F7-7876064C9A6F}"/>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39788349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5A4E-FB60-EAB2-CAFB-4E73507A8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F88807-0480-5304-9D71-05B41377BB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ECA8E0-5566-6FE9-546D-59619E463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08A485-AFE2-E8A8-D9CB-E6FFED664FA0}"/>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6" name="Footer Placeholder 5">
            <a:extLst>
              <a:ext uri="{FF2B5EF4-FFF2-40B4-BE49-F238E27FC236}">
                <a16:creationId xmlns:a16="http://schemas.microsoft.com/office/drawing/2014/main" id="{13DE9DAB-B76C-2D0C-9173-BC7BE101F6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596E2F-3572-2957-183B-D30DD5268D19}"/>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34947127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BA08-1774-C57E-CA8F-04AB6BD397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A4A620-2ABE-C19A-F3E6-7E9CDEE8D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55FA9B-9637-B8D2-1D47-BBE9D4C69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737CD7-9FA6-5DEE-BE2B-A927D012392B}"/>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6" name="Footer Placeholder 5">
            <a:extLst>
              <a:ext uri="{FF2B5EF4-FFF2-40B4-BE49-F238E27FC236}">
                <a16:creationId xmlns:a16="http://schemas.microsoft.com/office/drawing/2014/main" id="{C14CD209-AC42-23E7-9ED2-5C5826273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23159-0AA9-53F5-A922-D09C91871D6F}"/>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530103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9278-E1BA-2025-9355-931975CC98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FE016E-64E5-8754-4AA5-8B2F330B11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0CAA0-4CB9-D121-764C-63C41552D40E}"/>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0BAC8717-2332-F86E-8DC0-8DF78620E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8233C-13BA-8838-629B-8543867F8619}"/>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1945728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8659B0-035B-E83A-A68F-029A304D96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A04D5C-5983-882F-00B9-D57C8C93A8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FD535-ABFE-B464-7F2C-561DF09D85BA}"/>
              </a:ext>
            </a:extLst>
          </p:cNvPr>
          <p:cNvSpPr>
            <a:spLocks noGrp="1"/>
          </p:cNvSpPr>
          <p:nvPr>
            <p:ph type="dt" sz="half" idx="10"/>
          </p:nvPr>
        </p:nvSpPr>
        <p:spPr/>
        <p:txBody>
          <a:body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0D149880-D2C5-81CB-87A0-AFE1134C7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AC2F20-4ED5-BD59-DDED-4A388A9A579A}"/>
              </a:ext>
            </a:extLst>
          </p:cNvPr>
          <p:cNvSpPr>
            <a:spLocks noGrp="1"/>
          </p:cNvSpPr>
          <p:nvPr>
            <p:ph type="sldNum" sz="quarter" idx="12"/>
          </p:nvPr>
        </p:nvSpPr>
        <p:spPr/>
        <p:txBody>
          <a:bodyPr/>
          <a:lstStyle/>
          <a:p>
            <a:fld id="{1BE9C12D-7A12-47FD-B001-5AC8A8E51668}" type="slidenum">
              <a:rPr lang="en-US" smtClean="0"/>
              <a:t>‹#›</a:t>
            </a:fld>
            <a:endParaRPr lang="en-US"/>
          </a:p>
        </p:txBody>
      </p:sp>
    </p:spTree>
    <p:extLst>
      <p:ext uri="{BB962C8B-B14F-4D97-AF65-F5344CB8AC3E}">
        <p14:creationId xmlns:p14="http://schemas.microsoft.com/office/powerpoint/2010/main" val="42588621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4277472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851996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4941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4804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 y="0"/>
            <a:ext cx="12188950" cy="6857998"/>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b">
            <a:normAutofit/>
          </a:bodyPr>
          <a:lstStyle/>
          <a:p>
            <a:r>
              <a:rPr lang="en-US"/>
              <a:t>Click to edit title</a:t>
            </a:r>
          </a:p>
        </p:txBody>
      </p:sp>
      <p:sp>
        <p:nvSpPr>
          <p:cNvPr id="11" name="Slide Number Placeholder 6"/>
          <p:cNvSpPr txBox="1">
            <a:spLocks/>
          </p:cNvSpPr>
          <p:nvPr userDrawn="1"/>
        </p:nvSpPr>
        <p:spPr>
          <a:xfrm>
            <a:off x="10255504" y="6240989"/>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267347" y="1792"/>
            <a:ext cx="6572363" cy="93890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908" r:id="rId1"/>
    <p:sldLayoutId id="2147483896" r:id="rId2"/>
    <p:sldLayoutId id="2147483894" r:id="rId3"/>
    <p:sldLayoutId id="2147483909" r:id="rId4"/>
    <p:sldLayoutId id="2147483895" r:id="rId5"/>
    <p:sldLayoutId id="2147483897" r:id="rId6"/>
    <p:sldLayoutId id="2147483907" r:id="rId7"/>
    <p:sldLayoutId id="2147483898" r:id="rId8"/>
    <p:sldLayoutId id="2147483900" r:id="rId9"/>
    <p:sldLayoutId id="2147483906" r:id="rId10"/>
    <p:sldLayoutId id="2147483902" r:id="rId11"/>
    <p:sldLayoutId id="2147483911" r:id="rId12"/>
  </p:sldLayoutIdLs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4376B-10ED-5271-8556-06A4D443E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7D0147-0B61-A77B-AE17-0357F570B7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73941-95F6-5D2F-DD72-E64DABE0E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E5987-AEC6-4E12-BEDA-C529B5E8ABD6}" type="datetimeFigureOut">
              <a:rPr lang="en-US" smtClean="0"/>
              <a:t>11/29/2022</a:t>
            </a:fld>
            <a:endParaRPr lang="en-US"/>
          </a:p>
        </p:txBody>
      </p:sp>
      <p:sp>
        <p:nvSpPr>
          <p:cNvPr id="5" name="Footer Placeholder 4">
            <a:extLst>
              <a:ext uri="{FF2B5EF4-FFF2-40B4-BE49-F238E27FC236}">
                <a16:creationId xmlns:a16="http://schemas.microsoft.com/office/drawing/2014/main" id="{E72B26C0-97CD-6903-B2F1-B05282D857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27EF71-676C-09B3-B7CE-D8118A483E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B5B90-9B0B-4DEA-A65C-725C2C3AA932}" type="slidenum">
              <a:rPr lang="en-US" smtClean="0"/>
              <a:t>‹#›</a:t>
            </a:fld>
            <a:endParaRPr lang="en-US"/>
          </a:p>
        </p:txBody>
      </p:sp>
    </p:spTree>
    <p:extLst>
      <p:ext uri="{BB962C8B-B14F-4D97-AF65-F5344CB8AC3E}">
        <p14:creationId xmlns:p14="http://schemas.microsoft.com/office/powerpoint/2010/main" val="27019901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12" r:id="rId12"/>
    <p:sldLayoutId id="21474839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FC817-0C43-07A7-0199-2A73E3AB0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5171A1-B4C4-3116-8582-85DCBE00F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59284-05D8-319D-0AAF-85496ED31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7AD757-4E37-473C-99CB-7CB976695686}" type="datetimeFigureOut">
              <a:rPr lang="en-US" smtClean="0"/>
              <a:t>11/29/2022</a:t>
            </a:fld>
            <a:endParaRPr lang="en-US"/>
          </a:p>
        </p:txBody>
      </p:sp>
      <p:sp>
        <p:nvSpPr>
          <p:cNvPr id="5" name="Footer Placeholder 4">
            <a:extLst>
              <a:ext uri="{FF2B5EF4-FFF2-40B4-BE49-F238E27FC236}">
                <a16:creationId xmlns:a16="http://schemas.microsoft.com/office/drawing/2014/main" id="{D1BAAB42-A9C1-E3F0-78C2-A1B8656F1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E00EE7-565D-3EF0-67C0-4241096C8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9C12D-7A12-47FD-B001-5AC8A8E51668}" type="slidenum">
              <a:rPr lang="en-US" smtClean="0"/>
              <a:t>‹#›</a:t>
            </a:fld>
            <a:endParaRPr lang="en-US"/>
          </a:p>
        </p:txBody>
      </p:sp>
    </p:spTree>
    <p:extLst>
      <p:ext uri="{BB962C8B-B14F-4D97-AF65-F5344CB8AC3E}">
        <p14:creationId xmlns:p14="http://schemas.microsoft.com/office/powerpoint/2010/main" val="2959992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hyperlink" Target="https://www.tensorflow.org/api_docs" TargetMode="External"/><Relationship Id="rId7" Type="http://schemas.openxmlformats.org/officeDocument/2006/relationships/hyperlink" Target="https://towardsdatascience.com/gru-recurrent-neural-networks-a-smart-way-to-predict-sequences-in-python-80864e4fe9f6" TargetMode="External"/><Relationship Id="rId2" Type="http://schemas.openxmlformats.org/officeDocument/2006/relationships/hyperlink" Target="https://keras.io/" TargetMode="External"/><Relationship Id="rId1" Type="http://schemas.openxmlformats.org/officeDocument/2006/relationships/slideLayout" Target="../slideLayouts/slideLayout7.xml"/><Relationship Id="rId6" Type="http://schemas.openxmlformats.org/officeDocument/2006/relationships/hyperlink" Target="https://aditi-mittal.medium.com/understanding-rnn-and-lstm-f7cdf6dfc14e" TargetMode="External"/><Relationship Id="rId5" Type="http://schemas.openxmlformats.org/officeDocument/2006/relationships/hyperlink" Target="https://docs.genius.com/#annotations-h2" TargetMode="External"/><Relationship Id="rId4" Type="http://schemas.openxmlformats.org/officeDocument/2006/relationships/hyperlink" Target="https://scikit-learn.org/stab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www.researchgate.net/publication/3333877_Musical_Genre_Classification_of_Audio_Signals" TargetMode="External"/><Relationship Id="rId7" Type="http://schemas.openxmlformats.org/officeDocument/2006/relationships/hyperlink" Target="https://towardsdatascience.com/word2vec-explained-49c52b4ccb71" TargetMode="External"/><Relationship Id="rId2" Type="http://schemas.openxmlformats.org/officeDocument/2006/relationships/hyperlink" Target="https://www.fulcrumgallery.com/LA-Pop/Headphones-Music-Genres_804397.htm" TargetMode="External"/><Relationship Id="rId1" Type="http://schemas.openxmlformats.org/officeDocument/2006/relationships/slideLayout" Target="../slideLayouts/slideLayout7.xml"/><Relationship Id="rId6" Type="http://schemas.openxmlformats.org/officeDocument/2006/relationships/hyperlink" Target="https://towardsdatascience.com/introduction-to-word-embedding-and-word2vec-652d0c2060fa" TargetMode="External"/><Relationship Id="rId5" Type="http://schemas.openxmlformats.org/officeDocument/2006/relationships/hyperlink" Target="https://towardsdatascience.com/creating-word-embeddings-coding-the-word2vec-algorithm-in-python-using-deep-learning-b337d0ba17a8" TargetMode="External"/><Relationship Id="rId4" Type="http://schemas.openxmlformats.org/officeDocument/2006/relationships/hyperlink" Target="https://spotipy.readthedocs.io/en/2.21.0/"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blog.jovian.ai/overfitting-vs-underfitting-25db494bba11" TargetMode="External"/><Relationship Id="rId7" Type="http://schemas.openxmlformats.org/officeDocument/2006/relationships/hyperlink" Target="https://towardsdatascience.com/understanding-backpropagation-algorithm-7bb3aa2f95fd" TargetMode="External"/><Relationship Id="rId2" Type="http://schemas.openxmlformats.org/officeDocument/2006/relationships/hyperlink" Target="https://www.theclickreader.com/k-nearest-neighbours-knn-classifier/" TargetMode="External"/><Relationship Id="rId1" Type="http://schemas.openxmlformats.org/officeDocument/2006/relationships/slideLayout" Target="../slideLayouts/slideLayout7.xml"/><Relationship Id="rId6" Type="http://schemas.openxmlformats.org/officeDocument/2006/relationships/hyperlink" Target="https://neuralthreads.medium.com/categorical-cross-entropy-loss-the-most-important-loss-function-d3792151d05b" TargetMode="External"/><Relationship Id="rId5" Type="http://schemas.openxmlformats.org/officeDocument/2006/relationships/hyperlink" Target="https://towardsdatascience.com/what-is-deep-learning-and-how-does-it-work-2ce44bb692ac" TargetMode="External"/><Relationship Id="rId4" Type="http://schemas.openxmlformats.org/officeDocument/2006/relationships/hyperlink" Target="https://www.upgrad.com/blog/neural-network-architecture-components-algorithm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rnavsinha109/Music-Genre-Detection"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76.xml"/><Relationship Id="rId18" Type="http://schemas.openxmlformats.org/officeDocument/2006/relationships/slide" Target="slide121.xml"/><Relationship Id="rId3" Type="http://schemas.openxmlformats.org/officeDocument/2006/relationships/slide" Target="slide10.xml"/><Relationship Id="rId7" Type="http://schemas.openxmlformats.org/officeDocument/2006/relationships/slide" Target="slide34.xml"/><Relationship Id="rId12" Type="http://schemas.openxmlformats.org/officeDocument/2006/relationships/slide" Target="slide64.xml"/><Relationship Id="rId17" Type="http://schemas.openxmlformats.org/officeDocument/2006/relationships/slide" Target="slide116.xml"/><Relationship Id="rId2" Type="http://schemas.openxmlformats.org/officeDocument/2006/relationships/slide" Target="slide4.xml"/><Relationship Id="rId16" Type="http://schemas.openxmlformats.org/officeDocument/2006/relationships/slide" Target="slide111.xml"/><Relationship Id="rId20" Type="http://schemas.openxmlformats.org/officeDocument/2006/relationships/slide" Target="slide134.xml"/><Relationship Id="rId1" Type="http://schemas.openxmlformats.org/officeDocument/2006/relationships/slideLayout" Target="../slideLayouts/slideLayout5.xml"/><Relationship Id="rId6" Type="http://schemas.openxmlformats.org/officeDocument/2006/relationships/slide" Target="slide32.xml"/><Relationship Id="rId11" Type="http://schemas.openxmlformats.org/officeDocument/2006/relationships/slide" Target="slide59.xml"/><Relationship Id="rId5" Type="http://schemas.openxmlformats.org/officeDocument/2006/relationships/slide" Target="slide27.xml"/><Relationship Id="rId15" Type="http://schemas.openxmlformats.org/officeDocument/2006/relationships/slide" Target="slide101.xml"/><Relationship Id="rId10" Type="http://schemas.openxmlformats.org/officeDocument/2006/relationships/slide" Target="slide56.xml"/><Relationship Id="rId19" Type="http://schemas.openxmlformats.org/officeDocument/2006/relationships/slide" Target="slide129.xml"/><Relationship Id="rId4" Type="http://schemas.openxmlformats.org/officeDocument/2006/relationships/slide" Target="slide20.xml"/><Relationship Id="rId9" Type="http://schemas.openxmlformats.org/officeDocument/2006/relationships/slide" Target="slide52.xml"/><Relationship Id="rId14" Type="http://schemas.openxmlformats.org/officeDocument/2006/relationships/slide" Target="slide8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fasttext.cc/docs/en/language-identification.html"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word2vec-explained-49c52b4ccb7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301.3781.pdf"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58367" y="3875190"/>
            <a:ext cx="10592339" cy="1650381"/>
          </a:xfrm>
        </p:spPr>
        <p:txBody>
          <a:bodyPr vert="horz" lIns="0" tIns="45720" rIns="91440" bIns="45720" rtlCol="0" anchor="t">
            <a:normAutofit/>
          </a:bodyPr>
          <a:lstStyle/>
          <a:p>
            <a:r>
              <a:rPr lang="en-US" dirty="0"/>
              <a:t>By – </a:t>
            </a:r>
          </a:p>
          <a:p>
            <a:r>
              <a:rPr lang="en-US" dirty="0"/>
              <a:t>Arnav Sinha | UBID : 50419372</a:t>
            </a:r>
          </a:p>
          <a:p>
            <a:r>
              <a:rPr lang="en-US" dirty="0"/>
              <a:t>Rahul Rammohan </a:t>
            </a:r>
            <a:r>
              <a:rPr lang="en-US" dirty="0" err="1"/>
              <a:t>Mandical</a:t>
            </a:r>
            <a:r>
              <a:rPr lang="en-US" dirty="0"/>
              <a:t> | UBID :</a:t>
            </a:r>
            <a:r>
              <a:rPr lang="en-US"/>
              <a:t> 50363222</a:t>
            </a:r>
          </a:p>
        </p:txBody>
      </p:sp>
      <p:sp>
        <p:nvSpPr>
          <p:cNvPr id="3" name="Title 2"/>
          <p:cNvSpPr>
            <a:spLocks noGrp="1"/>
          </p:cNvSpPr>
          <p:nvPr>
            <p:ph type="ctrTitle"/>
          </p:nvPr>
        </p:nvSpPr>
        <p:spPr>
          <a:xfrm>
            <a:off x="658368" y="1490472"/>
            <a:ext cx="10826496" cy="2386584"/>
          </a:xfrm>
        </p:spPr>
        <p:txBody>
          <a:bodyPr>
            <a:normAutofit/>
          </a:bodyPr>
          <a:lstStyle/>
          <a:p>
            <a:r>
              <a:rPr lang="en-US"/>
              <a:t>CSE 676 – DEEP LEARNING</a:t>
            </a:r>
            <a:br>
              <a:rPr lang="en-US"/>
            </a:br>
            <a:r>
              <a:rPr lang="en-US"/>
              <a:t>Music genre detection	</a:t>
            </a:r>
          </a:p>
        </p:txBody>
      </p:sp>
    </p:spTree>
    <p:extLst>
      <p:ext uri="{BB962C8B-B14F-4D97-AF65-F5344CB8AC3E}">
        <p14:creationId xmlns:p14="http://schemas.microsoft.com/office/powerpoint/2010/main" val="173667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A979F9-ED3A-B40D-8F81-E85C6FD20B2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ECCE037A-305A-D999-58AC-3DF69CDBA57B}"/>
              </a:ext>
            </a:extLst>
          </p:cNvPr>
          <p:cNvSpPr>
            <a:spLocks noGrp="1"/>
          </p:cNvSpPr>
          <p:nvPr>
            <p:ph type="ctrTitle"/>
          </p:nvPr>
        </p:nvSpPr>
        <p:spPr/>
        <p:txBody>
          <a:bodyPr/>
          <a:lstStyle/>
          <a:p>
            <a:r>
              <a:rPr lang="en-US"/>
              <a:t>Literature survey</a:t>
            </a:r>
          </a:p>
        </p:txBody>
      </p:sp>
    </p:spTree>
    <p:extLst>
      <p:ext uri="{BB962C8B-B14F-4D97-AF65-F5344CB8AC3E}">
        <p14:creationId xmlns:p14="http://schemas.microsoft.com/office/powerpoint/2010/main" val="2835688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E29-C1A4-C373-81DF-5443C7082475}"/>
              </a:ext>
            </a:extLst>
          </p:cNvPr>
          <p:cNvSpPr>
            <a:spLocks noGrp="1"/>
          </p:cNvSpPr>
          <p:nvPr>
            <p:ph type="title"/>
          </p:nvPr>
        </p:nvSpPr>
        <p:spPr>
          <a:xfrm>
            <a:off x="566928" y="1316736"/>
            <a:ext cx="10515600" cy="868430"/>
          </a:xfrm>
        </p:spPr>
        <p:txBody>
          <a:bodyPr anchor="b">
            <a:normAutofit/>
          </a:bodyPr>
          <a:lstStyle/>
          <a:p>
            <a:r>
              <a:rPr lang="en-US" dirty="0"/>
              <a:t>RNN (LSTM) - Final Results</a:t>
            </a:r>
          </a:p>
        </p:txBody>
      </p:sp>
      <p:graphicFrame>
        <p:nvGraphicFramePr>
          <p:cNvPr id="4" name="Table 4">
            <a:extLst>
              <a:ext uri="{FF2B5EF4-FFF2-40B4-BE49-F238E27FC236}">
                <a16:creationId xmlns:a16="http://schemas.microsoft.com/office/drawing/2014/main" id="{38ABB09C-E441-CEC6-FAF2-706BC2788E71}"/>
              </a:ext>
            </a:extLst>
          </p:cNvPr>
          <p:cNvGraphicFramePr>
            <a:graphicFrameLocks noGrp="1"/>
          </p:cNvGraphicFramePr>
          <p:nvPr>
            <p:ph idx="1"/>
            <p:extLst>
              <p:ext uri="{D42A27DB-BD31-4B8C-83A1-F6EECF244321}">
                <p14:modId xmlns:p14="http://schemas.microsoft.com/office/powerpoint/2010/main" val="3360505542"/>
              </p:ext>
            </p:extLst>
          </p:nvPr>
        </p:nvGraphicFramePr>
        <p:xfrm>
          <a:off x="566928" y="3058001"/>
          <a:ext cx="10515601" cy="2337604"/>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a:p>
                  </a:txBody>
                  <a:tcPr marL="144296" marR="144296" marT="72148" marB="72148"/>
                </a:tc>
                <a:tc>
                  <a:txBody>
                    <a:bodyPr/>
                    <a:lstStyle/>
                    <a:p>
                      <a:r>
                        <a:rPr lang="en-US" sz="280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a:t>Audio + Lyric</a:t>
                      </a:r>
                    </a:p>
                  </a:txBody>
                  <a:tcPr marL="144296" marR="144296" marT="72148" marB="72148"/>
                </a:tc>
                <a:tc>
                  <a:txBody>
                    <a:bodyPr/>
                    <a:lstStyle/>
                    <a:p>
                      <a:r>
                        <a:rPr lang="en-US" sz="2800" dirty="0"/>
                        <a:t>97.84</a:t>
                      </a:r>
                    </a:p>
                  </a:txBody>
                  <a:tcPr marL="144296" marR="144296" marT="72148" marB="72148"/>
                </a:tc>
                <a:tc>
                  <a:txBody>
                    <a:bodyPr/>
                    <a:lstStyle/>
                    <a:p>
                      <a:r>
                        <a:rPr lang="en-US" sz="2800"/>
                        <a:t>87.14</a:t>
                      </a:r>
                    </a:p>
                  </a:txBody>
                  <a:tcPr marL="144296" marR="144296" marT="72148" marB="72148"/>
                </a:tc>
                <a:tc>
                  <a:txBody>
                    <a:bodyPr/>
                    <a:lstStyle/>
                    <a:p>
                      <a:r>
                        <a:rPr lang="en-US" sz="2800"/>
                        <a:t>85.39</a:t>
                      </a:r>
                    </a:p>
                  </a:txBody>
                  <a:tcPr marL="144296" marR="144296" marT="72148" marB="72148"/>
                </a:tc>
                <a:extLst>
                  <a:ext uri="{0D108BD9-81ED-4DB2-BD59-A6C34878D82A}">
                    <a16:rowId xmlns:a16="http://schemas.microsoft.com/office/drawing/2014/main" val="2835850286"/>
                  </a:ext>
                </a:extLst>
              </a:tr>
              <a:tr h="634905">
                <a:tc>
                  <a:txBody>
                    <a:bodyPr/>
                    <a:lstStyle/>
                    <a:p>
                      <a:r>
                        <a:rPr lang="en-US" sz="2800"/>
                        <a:t>Audio</a:t>
                      </a:r>
                    </a:p>
                  </a:txBody>
                  <a:tcPr marL="144296" marR="144296" marT="72148" marB="72148"/>
                </a:tc>
                <a:tc>
                  <a:txBody>
                    <a:bodyPr/>
                    <a:lstStyle/>
                    <a:p>
                      <a:r>
                        <a:rPr lang="en-US" sz="2800" dirty="0"/>
                        <a:t>89.03</a:t>
                      </a:r>
                    </a:p>
                  </a:txBody>
                  <a:tcPr marL="144296" marR="144296" marT="72148" marB="72148"/>
                </a:tc>
                <a:tc>
                  <a:txBody>
                    <a:bodyPr/>
                    <a:lstStyle/>
                    <a:p>
                      <a:r>
                        <a:rPr lang="en-US" sz="2800" dirty="0"/>
                        <a:t>61.97</a:t>
                      </a:r>
                    </a:p>
                  </a:txBody>
                  <a:tcPr marL="144296" marR="144296" marT="72148" marB="72148"/>
                </a:tc>
                <a:tc>
                  <a:txBody>
                    <a:bodyPr/>
                    <a:lstStyle/>
                    <a:p>
                      <a:pPr lvl="0">
                        <a:buNone/>
                      </a:pPr>
                      <a:r>
                        <a:rPr lang="en-US" sz="2800"/>
                        <a:t>62.01</a:t>
                      </a:r>
                    </a:p>
                  </a:txBody>
                  <a:tcPr marL="144296" marR="144296" marT="72148" marB="72148"/>
                </a:tc>
                <a:extLst>
                  <a:ext uri="{0D108BD9-81ED-4DB2-BD59-A6C34878D82A}">
                    <a16:rowId xmlns:a16="http://schemas.microsoft.com/office/drawing/2014/main" val="2444964071"/>
                  </a:ext>
                </a:extLst>
              </a:tr>
            </a:tbl>
          </a:graphicData>
        </a:graphic>
      </p:graphicFrame>
    </p:spTree>
    <p:extLst>
      <p:ext uri="{BB962C8B-B14F-4D97-AF65-F5344CB8AC3E}">
        <p14:creationId xmlns:p14="http://schemas.microsoft.com/office/powerpoint/2010/main" val="3893135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vert="horz" lIns="0" tIns="45720" rIns="91440" bIns="45720" rtlCol="0" anchor="t">
            <a:normAutofit/>
          </a:bodyPr>
          <a:lstStyle/>
          <a:p>
            <a:r>
              <a:rPr lang="en-US"/>
              <a:t>Part 5 – Recurrent Neural Networks – Gated Recurrent Units (RNN-GRU)</a:t>
            </a:r>
          </a:p>
          <a:p>
            <a:endParaRPr lang="en-US"/>
          </a:p>
        </p:txBody>
      </p:sp>
    </p:spTree>
    <p:extLst>
      <p:ext uri="{BB962C8B-B14F-4D97-AF65-F5344CB8AC3E}">
        <p14:creationId xmlns:p14="http://schemas.microsoft.com/office/powerpoint/2010/main" val="15296481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F50B52-97BA-8723-236A-30097883F697}"/>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The Gated Recurrent unit is another type of RNN which is very similar to LSTM.</a:t>
            </a:r>
          </a:p>
          <a:p>
            <a:r>
              <a:rPr lang="en-US" sz="1800">
                <a:latin typeface="Arial"/>
                <a:cs typeface="Arial"/>
              </a:rPr>
              <a:t>GRU mainly tries to rely on its hidden state to transfer memory between the recurrent units thus foregoing the need for separate cell state.</a:t>
            </a:r>
          </a:p>
        </p:txBody>
      </p:sp>
      <p:sp>
        <p:nvSpPr>
          <p:cNvPr id="2" name="Title 1">
            <a:extLst>
              <a:ext uri="{FF2B5EF4-FFF2-40B4-BE49-F238E27FC236}">
                <a16:creationId xmlns:a16="http://schemas.microsoft.com/office/drawing/2014/main" id="{CD70F218-1AAB-2D39-04D9-6076CE21DFC6}"/>
              </a:ext>
            </a:extLst>
          </p:cNvPr>
          <p:cNvSpPr>
            <a:spLocks noGrp="1"/>
          </p:cNvSpPr>
          <p:nvPr>
            <p:ph type="title"/>
          </p:nvPr>
        </p:nvSpPr>
        <p:spPr/>
        <p:txBody>
          <a:bodyPr/>
          <a:lstStyle/>
          <a:p>
            <a:r>
              <a:rPr lang="en-US"/>
              <a:t>RNN - GRU</a:t>
            </a:r>
          </a:p>
        </p:txBody>
      </p:sp>
      <p:pic>
        <p:nvPicPr>
          <p:cNvPr id="6146" name="Picture 2">
            <a:extLst>
              <a:ext uri="{FF2B5EF4-FFF2-40B4-BE49-F238E27FC236}">
                <a16:creationId xmlns:a16="http://schemas.microsoft.com/office/drawing/2014/main" id="{2411228A-07AE-F715-6813-34776BB479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4" b="40544"/>
          <a:stretch/>
        </p:blipFill>
        <p:spPr bwMode="auto">
          <a:xfrm>
            <a:off x="3715416" y="3642147"/>
            <a:ext cx="4757822" cy="322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13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D9D3B9-A496-944A-ABE3-5ACC7CAC418E}"/>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Reset gate – Here, previous hidden state and current state are combined and passed. The gate then chooses to discard , remember or partially retain the data.</a:t>
            </a:r>
          </a:p>
          <a:p>
            <a:r>
              <a:rPr lang="en-US" sz="1800">
                <a:latin typeface="Arial"/>
                <a:cs typeface="Arial"/>
              </a:rPr>
              <a:t>Update Gate – This gate updates the hidden state with new information.</a:t>
            </a:r>
          </a:p>
          <a:p>
            <a:r>
              <a:rPr lang="en-US" sz="1800">
                <a:latin typeface="Arial"/>
                <a:cs typeface="Arial"/>
              </a:rPr>
              <a:t>Candidate – This is same as hidden state in traditional RNN which has the activation.</a:t>
            </a:r>
          </a:p>
          <a:p>
            <a:r>
              <a:rPr lang="en-US" sz="1800">
                <a:latin typeface="Arial"/>
                <a:cs typeface="Arial"/>
              </a:rPr>
              <a:t>The biggest advantage of GRU over LSTM is that it uses less memory and is much faster. The tradeoff is that LSTM can remember longer sequences. </a:t>
            </a:r>
            <a:endParaRPr lang="en-US" sz="1800"/>
          </a:p>
          <a:p>
            <a:r>
              <a:rPr lang="en-US" sz="1800">
                <a:latin typeface="Arial"/>
                <a:cs typeface="Arial"/>
              </a:rPr>
              <a:t>GRU layer – </a:t>
            </a:r>
            <a:r>
              <a:rPr lang="en-US" sz="1800" err="1">
                <a:latin typeface="Arial"/>
                <a:cs typeface="Arial"/>
              </a:rPr>
              <a:t>Keras</a:t>
            </a:r>
            <a:r>
              <a:rPr lang="en-US" sz="1800">
                <a:latin typeface="Arial"/>
                <a:cs typeface="Arial"/>
              </a:rPr>
              <a:t> library provided us with this framework. This layer acts very similar to LSTM layer providing similar parameters such ‘</a:t>
            </a:r>
            <a:r>
              <a:rPr lang="en-US" sz="1800" err="1">
                <a:latin typeface="Arial"/>
                <a:cs typeface="Arial"/>
              </a:rPr>
              <a:t>return_sequences</a:t>
            </a:r>
            <a:r>
              <a:rPr lang="en-US" sz="1800">
                <a:latin typeface="Arial"/>
                <a:cs typeface="Arial"/>
              </a:rPr>
              <a:t>’ and recurrent dropout.</a:t>
            </a:r>
          </a:p>
          <a:p>
            <a:r>
              <a:rPr lang="en-US" sz="1800"/>
              <a:t>It also defaults to tanh activation and sigmoid recurrent activation.</a:t>
            </a:r>
            <a:endParaRPr lang="en-US"/>
          </a:p>
          <a:p>
            <a:endParaRPr lang="en-US" sz="1800"/>
          </a:p>
        </p:txBody>
      </p:sp>
      <p:sp>
        <p:nvSpPr>
          <p:cNvPr id="2" name="Title 1">
            <a:extLst>
              <a:ext uri="{FF2B5EF4-FFF2-40B4-BE49-F238E27FC236}">
                <a16:creationId xmlns:a16="http://schemas.microsoft.com/office/drawing/2014/main" id="{78DEB0AA-9F19-8DB3-E7ED-74FD05E69856}"/>
              </a:ext>
            </a:extLst>
          </p:cNvPr>
          <p:cNvSpPr>
            <a:spLocks noGrp="1"/>
          </p:cNvSpPr>
          <p:nvPr>
            <p:ph type="title"/>
          </p:nvPr>
        </p:nvSpPr>
        <p:spPr/>
        <p:txBody>
          <a:bodyPr/>
          <a:lstStyle/>
          <a:p>
            <a:r>
              <a:rPr lang="en-US"/>
              <a:t>RNN GRU – Gates and Layers</a:t>
            </a:r>
          </a:p>
        </p:txBody>
      </p:sp>
    </p:spTree>
    <p:extLst>
      <p:ext uri="{BB962C8B-B14F-4D97-AF65-F5344CB8AC3E}">
        <p14:creationId xmlns:p14="http://schemas.microsoft.com/office/powerpoint/2010/main" val="1405496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9BF1-B4F3-1814-6142-DCEEA9D18DBD}"/>
              </a:ext>
            </a:extLst>
          </p:cNvPr>
          <p:cNvSpPr>
            <a:spLocks noGrp="1"/>
          </p:cNvSpPr>
          <p:nvPr>
            <p:ph type="title"/>
          </p:nvPr>
        </p:nvSpPr>
        <p:spPr>
          <a:xfrm>
            <a:off x="566928" y="1316736"/>
            <a:ext cx="10515600" cy="868430"/>
          </a:xfrm>
        </p:spPr>
        <p:txBody>
          <a:bodyPr anchor="b">
            <a:normAutofit/>
          </a:bodyPr>
          <a:lstStyle/>
          <a:p>
            <a:r>
              <a:rPr lang="en-US"/>
              <a:t>Best Model for Audio + Lyric</a:t>
            </a:r>
          </a:p>
        </p:txBody>
      </p:sp>
      <p:pic>
        <p:nvPicPr>
          <p:cNvPr id="6" name="Picture 6" descr="Diagram&#10;&#10;Description automatically generated">
            <a:extLst>
              <a:ext uri="{FF2B5EF4-FFF2-40B4-BE49-F238E27FC236}">
                <a16:creationId xmlns:a16="http://schemas.microsoft.com/office/drawing/2014/main" id="{662F37AE-1B2C-D81C-EC5D-847F07070963}"/>
              </a:ext>
            </a:extLst>
          </p:cNvPr>
          <p:cNvPicPr>
            <a:picLocks noGrp="1" noChangeAspect="1"/>
          </p:cNvPicPr>
          <p:nvPr>
            <p:ph idx="1"/>
          </p:nvPr>
        </p:nvPicPr>
        <p:blipFill>
          <a:blip r:embed="rId2"/>
          <a:stretch>
            <a:fillRect/>
          </a:stretch>
        </p:blipFill>
        <p:spPr>
          <a:xfrm>
            <a:off x="4308478" y="2339161"/>
            <a:ext cx="3575045" cy="3813382"/>
          </a:xfrm>
          <a:noFill/>
        </p:spPr>
      </p:pic>
    </p:spTree>
    <p:extLst>
      <p:ext uri="{BB962C8B-B14F-4D97-AF65-F5344CB8AC3E}">
        <p14:creationId xmlns:p14="http://schemas.microsoft.com/office/powerpoint/2010/main" val="27722157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329FE-D413-99AC-76CE-77DE179F5AD8}"/>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Pure GRU models gave pretty similar results to LSTM, However the best model comes by combining both LSTM layers and GRU layers</a:t>
            </a:r>
          </a:p>
          <a:p>
            <a:r>
              <a:rPr lang="en-US" sz="1800">
                <a:latin typeface="Arial"/>
                <a:cs typeface="Arial"/>
              </a:rPr>
              <a:t>For Audio, we used LSTM layers while lyric or theme used two GRU layers. Post concatenation were just dense layers.</a:t>
            </a:r>
          </a:p>
          <a:p>
            <a:r>
              <a:rPr lang="en-US" sz="1800">
                <a:latin typeface="Arial"/>
                <a:cs typeface="Arial"/>
              </a:rPr>
              <a:t>The graphs show a natural ascent in accuracy and descent in loss.</a:t>
            </a:r>
          </a:p>
          <a:p>
            <a:r>
              <a:rPr lang="en-US" sz="1800">
                <a:latin typeface="Arial"/>
                <a:cs typeface="Arial"/>
              </a:rPr>
              <a:t>One of things we noticed was regularization affected GRU more than LSTM. We are not sure if this occurrence is specific to our dataset or to the algorithm</a:t>
            </a:r>
          </a:p>
          <a:p>
            <a:pPr marL="0" indent="0">
              <a:buNone/>
            </a:pPr>
            <a:endParaRPr lang="en-US" sz="1800"/>
          </a:p>
          <a:p>
            <a:endParaRPr lang="en-US" sz="1800"/>
          </a:p>
        </p:txBody>
      </p:sp>
      <p:sp>
        <p:nvSpPr>
          <p:cNvPr id="2" name="Title 1">
            <a:extLst>
              <a:ext uri="{FF2B5EF4-FFF2-40B4-BE49-F238E27FC236}">
                <a16:creationId xmlns:a16="http://schemas.microsoft.com/office/drawing/2014/main" id="{68A4B111-2AC2-5750-5DA1-C98421DC54CC}"/>
              </a:ext>
            </a:extLst>
          </p:cNvPr>
          <p:cNvSpPr>
            <a:spLocks noGrp="1"/>
          </p:cNvSpPr>
          <p:nvPr>
            <p:ph type="title"/>
          </p:nvPr>
        </p:nvSpPr>
        <p:spPr/>
        <p:txBody>
          <a:bodyPr/>
          <a:lstStyle/>
          <a:p>
            <a:r>
              <a:rPr lang="en-US"/>
              <a:t>Best Model for Audio + Lyric</a:t>
            </a:r>
          </a:p>
        </p:txBody>
      </p:sp>
    </p:spTree>
    <p:extLst>
      <p:ext uri="{BB962C8B-B14F-4D97-AF65-F5344CB8AC3E}">
        <p14:creationId xmlns:p14="http://schemas.microsoft.com/office/powerpoint/2010/main" val="2873142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E05F-402C-AFC3-A163-055884FE93CC}"/>
              </a:ext>
            </a:extLst>
          </p:cNvPr>
          <p:cNvSpPr>
            <a:spLocks noGrp="1"/>
          </p:cNvSpPr>
          <p:nvPr>
            <p:ph type="title"/>
          </p:nvPr>
        </p:nvSpPr>
        <p:spPr>
          <a:xfrm>
            <a:off x="566928" y="1316736"/>
            <a:ext cx="10515600" cy="868430"/>
          </a:xfrm>
        </p:spPr>
        <p:txBody>
          <a:bodyPr anchor="b">
            <a:normAutofit/>
          </a:bodyPr>
          <a:lstStyle/>
          <a:p>
            <a:r>
              <a:rPr lang="en-US"/>
              <a:t>Best Model for Audio + Lyric Graph</a:t>
            </a:r>
          </a:p>
        </p:txBody>
      </p:sp>
      <p:pic>
        <p:nvPicPr>
          <p:cNvPr id="8194" name="Picture 2">
            <a:extLst>
              <a:ext uri="{FF2B5EF4-FFF2-40B4-BE49-F238E27FC236}">
                <a16:creationId xmlns:a16="http://schemas.microsoft.com/office/drawing/2014/main" id="{E3761B00-D3DB-2E7F-7113-BE0C46763C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1046" y="2320111"/>
            <a:ext cx="8427363" cy="3813382"/>
          </a:xfrm>
          <a:prstGeom prst="rect">
            <a:avLst/>
          </a:prstGeom>
          <a:solidFill>
            <a:srgbClr val="FFFFFF"/>
          </a:solidFill>
        </p:spPr>
      </p:pic>
    </p:spTree>
    <p:extLst>
      <p:ext uri="{BB962C8B-B14F-4D97-AF65-F5344CB8AC3E}">
        <p14:creationId xmlns:p14="http://schemas.microsoft.com/office/powerpoint/2010/main" val="8345714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3C60-02EA-7826-08CB-49AF02E6A1C0}"/>
              </a:ext>
            </a:extLst>
          </p:cNvPr>
          <p:cNvSpPr>
            <a:spLocks noGrp="1"/>
          </p:cNvSpPr>
          <p:nvPr>
            <p:ph type="title"/>
          </p:nvPr>
        </p:nvSpPr>
        <p:spPr/>
        <p:txBody>
          <a:bodyPr/>
          <a:lstStyle/>
          <a:p>
            <a:r>
              <a:rPr lang="en-US"/>
              <a:t>Best Model for Audio only	</a:t>
            </a:r>
          </a:p>
        </p:txBody>
      </p:sp>
      <p:pic>
        <p:nvPicPr>
          <p:cNvPr id="6" name="Picture 6" descr="Table&#10;&#10;Description automatically generated">
            <a:extLst>
              <a:ext uri="{FF2B5EF4-FFF2-40B4-BE49-F238E27FC236}">
                <a16:creationId xmlns:a16="http://schemas.microsoft.com/office/drawing/2014/main" id="{DA054C9F-F741-027C-68D5-DBD429F0BA93}"/>
              </a:ext>
            </a:extLst>
          </p:cNvPr>
          <p:cNvPicPr>
            <a:picLocks noGrp="1" noChangeAspect="1"/>
          </p:cNvPicPr>
          <p:nvPr>
            <p:ph idx="4294967295"/>
          </p:nvPr>
        </p:nvPicPr>
        <p:blipFill>
          <a:blip r:embed="rId2"/>
          <a:stretch>
            <a:fillRect/>
          </a:stretch>
        </p:blipFill>
        <p:spPr>
          <a:xfrm>
            <a:off x="5287650" y="2272425"/>
            <a:ext cx="1616701" cy="3887076"/>
          </a:xfrm>
        </p:spPr>
      </p:pic>
    </p:spTree>
    <p:extLst>
      <p:ext uri="{BB962C8B-B14F-4D97-AF65-F5344CB8AC3E}">
        <p14:creationId xmlns:p14="http://schemas.microsoft.com/office/powerpoint/2010/main" val="2876619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DA040B-BEB0-2BC1-5D56-1DE49B1C1473}"/>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The best model contains only 2 GRU layers and 4 dense layers.</a:t>
            </a:r>
          </a:p>
          <a:p>
            <a:r>
              <a:rPr lang="en-US" sz="1800">
                <a:latin typeface="Arial"/>
                <a:cs typeface="Arial"/>
              </a:rPr>
              <a:t>While the graphs do suggest that more training could be done, since train accuracy had not reached the limit. By seeing trends in all other algorithms, we will shall assume that test accuracy continues to plateau.</a:t>
            </a:r>
          </a:p>
          <a:p>
            <a:r>
              <a:rPr lang="en-US" sz="1800">
                <a:latin typeface="Arial"/>
                <a:cs typeface="Arial"/>
              </a:rPr>
              <a:t>This plateauing suggest that audio is not enough for the model to learn to predict well.</a:t>
            </a:r>
          </a:p>
        </p:txBody>
      </p:sp>
      <p:sp>
        <p:nvSpPr>
          <p:cNvPr id="2" name="Title 1">
            <a:extLst>
              <a:ext uri="{FF2B5EF4-FFF2-40B4-BE49-F238E27FC236}">
                <a16:creationId xmlns:a16="http://schemas.microsoft.com/office/drawing/2014/main" id="{1D30C414-E952-CB2A-0741-F1F9949DA9C8}"/>
              </a:ext>
            </a:extLst>
          </p:cNvPr>
          <p:cNvSpPr>
            <a:spLocks noGrp="1"/>
          </p:cNvSpPr>
          <p:nvPr>
            <p:ph type="title"/>
          </p:nvPr>
        </p:nvSpPr>
        <p:spPr/>
        <p:txBody>
          <a:bodyPr/>
          <a:lstStyle/>
          <a:p>
            <a:r>
              <a:rPr lang="en-US"/>
              <a:t>Best Model for Audio only	</a:t>
            </a:r>
          </a:p>
        </p:txBody>
      </p:sp>
    </p:spTree>
    <p:extLst>
      <p:ext uri="{BB962C8B-B14F-4D97-AF65-F5344CB8AC3E}">
        <p14:creationId xmlns:p14="http://schemas.microsoft.com/office/powerpoint/2010/main" val="1446443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5451-91BC-D400-BEE9-20079AC6CFEC}"/>
              </a:ext>
            </a:extLst>
          </p:cNvPr>
          <p:cNvSpPr>
            <a:spLocks noGrp="1"/>
          </p:cNvSpPr>
          <p:nvPr>
            <p:ph type="title"/>
          </p:nvPr>
        </p:nvSpPr>
        <p:spPr>
          <a:xfrm>
            <a:off x="566928" y="1316736"/>
            <a:ext cx="10515600" cy="868430"/>
          </a:xfrm>
        </p:spPr>
        <p:txBody>
          <a:bodyPr anchor="b">
            <a:normAutofit/>
          </a:bodyPr>
          <a:lstStyle/>
          <a:p>
            <a:r>
              <a:rPr lang="en-US"/>
              <a:t>Best Model for Audio only Graph</a:t>
            </a:r>
          </a:p>
        </p:txBody>
      </p:sp>
      <p:pic>
        <p:nvPicPr>
          <p:cNvPr id="7170" name="Picture 2">
            <a:extLst>
              <a:ext uri="{FF2B5EF4-FFF2-40B4-BE49-F238E27FC236}">
                <a16:creationId xmlns:a16="http://schemas.microsoft.com/office/drawing/2014/main" id="{4A20CBE2-D70E-C30E-E449-B1BE915FAB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1046" y="2320111"/>
            <a:ext cx="8427363" cy="3813382"/>
          </a:xfrm>
          <a:prstGeom prst="rect">
            <a:avLst/>
          </a:prstGeom>
          <a:solidFill>
            <a:srgbClr val="FFFFFF"/>
          </a:solidFill>
        </p:spPr>
      </p:pic>
    </p:spTree>
    <p:extLst>
      <p:ext uri="{BB962C8B-B14F-4D97-AF65-F5344CB8AC3E}">
        <p14:creationId xmlns:p14="http://schemas.microsoft.com/office/powerpoint/2010/main" val="1009571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a:lstStyle/>
          <a:p>
            <a:r>
              <a:rPr lang="en-US" sz="1800"/>
              <a:t>This is not a new problem and all the papers that we surveyed have used similar techniques to tackle with their own flavor</a:t>
            </a:r>
          </a:p>
          <a:p>
            <a:r>
              <a:rPr lang="en-US" sz="1800"/>
              <a:t>The related work can be broadly classified into three categories</a:t>
            </a:r>
          </a:p>
          <a:p>
            <a:pPr marL="742939" lvl="1" indent="-285750">
              <a:buFont typeface="Arial" panose="020B0604020202020204" pitchFamily="34" charset="0"/>
              <a:buChar char="•"/>
            </a:pPr>
            <a:r>
              <a:rPr lang="en-US" sz="1800"/>
              <a:t>Papers that work on audio data primarily</a:t>
            </a:r>
          </a:p>
          <a:p>
            <a:pPr marL="742939" lvl="1" indent="-285750">
              <a:buFont typeface="Arial" panose="020B0604020202020204" pitchFamily="34" charset="0"/>
              <a:buChar char="•"/>
            </a:pPr>
            <a:r>
              <a:rPr lang="en-US" sz="1800"/>
              <a:t>Papers that work on lyrical data only</a:t>
            </a:r>
          </a:p>
          <a:p>
            <a:pPr marL="742939" lvl="1" indent="-285750">
              <a:buFont typeface="Arial" panose="020B0604020202020204" pitchFamily="34" charset="0"/>
              <a:buChar char="•"/>
            </a:pPr>
            <a:r>
              <a:rPr lang="en-US" sz="1800"/>
              <a:t>Papers that use composite data i.e., combination of audio and lyrics along with other supplementary features</a:t>
            </a:r>
          </a:p>
          <a:p>
            <a:r>
              <a:rPr lang="en-US" sz="1800"/>
              <a:t>Our attempt lies in the third category</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Techniques used in Related Work</a:t>
            </a:r>
          </a:p>
        </p:txBody>
      </p:sp>
    </p:spTree>
    <p:extLst>
      <p:ext uri="{BB962C8B-B14F-4D97-AF65-F5344CB8AC3E}">
        <p14:creationId xmlns:p14="http://schemas.microsoft.com/office/powerpoint/2010/main" val="2097575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E29-C1A4-C373-81DF-5443C7082475}"/>
              </a:ext>
            </a:extLst>
          </p:cNvPr>
          <p:cNvSpPr>
            <a:spLocks noGrp="1"/>
          </p:cNvSpPr>
          <p:nvPr>
            <p:ph type="title"/>
          </p:nvPr>
        </p:nvSpPr>
        <p:spPr>
          <a:xfrm>
            <a:off x="566928" y="1316736"/>
            <a:ext cx="10515600" cy="868430"/>
          </a:xfrm>
        </p:spPr>
        <p:txBody>
          <a:bodyPr anchor="b">
            <a:normAutofit/>
          </a:bodyPr>
          <a:lstStyle/>
          <a:p>
            <a:r>
              <a:rPr lang="en-US" dirty="0"/>
              <a:t>RNN (GRU) - Final Results </a:t>
            </a:r>
          </a:p>
        </p:txBody>
      </p:sp>
      <p:graphicFrame>
        <p:nvGraphicFramePr>
          <p:cNvPr id="4" name="Table 4">
            <a:extLst>
              <a:ext uri="{FF2B5EF4-FFF2-40B4-BE49-F238E27FC236}">
                <a16:creationId xmlns:a16="http://schemas.microsoft.com/office/drawing/2014/main" id="{38ABB09C-E441-CEC6-FAF2-706BC2788E71}"/>
              </a:ext>
            </a:extLst>
          </p:cNvPr>
          <p:cNvGraphicFramePr>
            <a:graphicFrameLocks noGrp="1"/>
          </p:cNvGraphicFramePr>
          <p:nvPr>
            <p:ph idx="1"/>
            <p:extLst>
              <p:ext uri="{D42A27DB-BD31-4B8C-83A1-F6EECF244321}">
                <p14:modId xmlns:p14="http://schemas.microsoft.com/office/powerpoint/2010/main" val="2137431916"/>
              </p:ext>
            </p:extLst>
          </p:nvPr>
        </p:nvGraphicFramePr>
        <p:xfrm>
          <a:off x="566928" y="3058001"/>
          <a:ext cx="10515601" cy="2337604"/>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a:p>
                  </a:txBody>
                  <a:tcPr marL="144296" marR="144296" marT="72148" marB="72148"/>
                </a:tc>
                <a:tc>
                  <a:txBody>
                    <a:bodyPr/>
                    <a:lstStyle/>
                    <a:p>
                      <a:r>
                        <a:rPr lang="en-US" sz="2800" dirty="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dirty="0"/>
                        <a:t>Audio + Lyric</a:t>
                      </a:r>
                    </a:p>
                  </a:txBody>
                  <a:tcPr marL="144296" marR="144296" marT="72148" marB="72148"/>
                </a:tc>
                <a:tc>
                  <a:txBody>
                    <a:bodyPr/>
                    <a:lstStyle/>
                    <a:p>
                      <a:r>
                        <a:rPr lang="en-US" sz="2800" dirty="0"/>
                        <a:t>96.66</a:t>
                      </a:r>
                    </a:p>
                  </a:txBody>
                  <a:tcPr marL="144296" marR="144296" marT="72148" marB="72148"/>
                </a:tc>
                <a:tc>
                  <a:txBody>
                    <a:bodyPr/>
                    <a:lstStyle/>
                    <a:p>
                      <a:r>
                        <a:rPr lang="en-US" sz="2800" dirty="0"/>
                        <a:t>85.95</a:t>
                      </a:r>
                    </a:p>
                  </a:txBody>
                  <a:tcPr marL="144296" marR="144296" marT="72148" marB="72148"/>
                </a:tc>
                <a:tc>
                  <a:txBody>
                    <a:bodyPr/>
                    <a:lstStyle/>
                    <a:p>
                      <a:r>
                        <a:rPr lang="en-US" sz="2800" dirty="0"/>
                        <a:t>84.94</a:t>
                      </a:r>
                    </a:p>
                  </a:txBody>
                  <a:tcPr marL="144296" marR="144296" marT="72148" marB="72148"/>
                </a:tc>
                <a:extLst>
                  <a:ext uri="{0D108BD9-81ED-4DB2-BD59-A6C34878D82A}">
                    <a16:rowId xmlns:a16="http://schemas.microsoft.com/office/drawing/2014/main" val="2835850286"/>
                  </a:ext>
                </a:extLst>
              </a:tr>
              <a:tr h="634905">
                <a:tc>
                  <a:txBody>
                    <a:bodyPr/>
                    <a:lstStyle/>
                    <a:p>
                      <a:r>
                        <a:rPr lang="en-US" sz="2800"/>
                        <a:t>Audio</a:t>
                      </a:r>
                    </a:p>
                  </a:txBody>
                  <a:tcPr marL="144296" marR="144296" marT="72148" marB="72148"/>
                </a:tc>
                <a:tc>
                  <a:txBody>
                    <a:bodyPr/>
                    <a:lstStyle/>
                    <a:p>
                      <a:pPr lvl="0">
                        <a:buNone/>
                      </a:pPr>
                      <a:r>
                        <a:rPr lang="en-US" sz="2800"/>
                        <a:t>83.59</a:t>
                      </a:r>
                    </a:p>
                  </a:txBody>
                  <a:tcPr marL="144296" marR="144296" marT="72148" marB="72148"/>
                </a:tc>
                <a:tc>
                  <a:txBody>
                    <a:bodyPr/>
                    <a:lstStyle/>
                    <a:p>
                      <a:pPr lvl="0">
                        <a:buNone/>
                      </a:pPr>
                      <a:r>
                        <a:rPr lang="en-US" sz="2800"/>
                        <a:t>54.28</a:t>
                      </a:r>
                    </a:p>
                  </a:txBody>
                  <a:tcPr marL="144296" marR="144296" marT="72148" marB="72148"/>
                </a:tc>
                <a:tc>
                  <a:txBody>
                    <a:bodyPr/>
                    <a:lstStyle/>
                    <a:p>
                      <a:r>
                        <a:rPr lang="en-US" sz="2800" dirty="0"/>
                        <a:t>56.36</a:t>
                      </a:r>
                    </a:p>
                  </a:txBody>
                  <a:tcPr marL="144296" marR="144296" marT="72148" marB="72148"/>
                </a:tc>
                <a:extLst>
                  <a:ext uri="{0D108BD9-81ED-4DB2-BD59-A6C34878D82A}">
                    <a16:rowId xmlns:a16="http://schemas.microsoft.com/office/drawing/2014/main" val="2444964071"/>
                  </a:ext>
                </a:extLst>
              </a:tr>
            </a:tbl>
          </a:graphicData>
        </a:graphic>
      </p:graphicFrame>
    </p:spTree>
    <p:extLst>
      <p:ext uri="{BB962C8B-B14F-4D97-AF65-F5344CB8AC3E}">
        <p14:creationId xmlns:p14="http://schemas.microsoft.com/office/powerpoint/2010/main" val="15941141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4F1CD-14A8-808F-E1D7-AA3E04777A5A}"/>
              </a:ext>
            </a:extLst>
          </p:cNvPr>
          <p:cNvSpPr>
            <a:spLocks noGrp="1"/>
          </p:cNvSpPr>
          <p:nvPr>
            <p:ph type="ctrTitle"/>
          </p:nvPr>
        </p:nvSpPr>
        <p:spPr>
          <a:xfrm>
            <a:off x="658368" y="1490663"/>
            <a:ext cx="6638544" cy="2387600"/>
          </a:xfrm>
        </p:spPr>
        <p:txBody>
          <a:bodyPr anchor="b">
            <a:normAutofit/>
          </a:bodyPr>
          <a:lstStyle/>
          <a:p>
            <a:r>
              <a:rPr lang="en-US">
                <a:latin typeface="Arial"/>
                <a:cs typeface="Arial"/>
              </a:rPr>
              <a:t>Models</a:t>
            </a:r>
            <a:endParaRPr lang="en-US"/>
          </a:p>
        </p:txBody>
      </p:sp>
      <p:sp>
        <p:nvSpPr>
          <p:cNvPr id="5" name="Subtitle 4">
            <a:extLst>
              <a:ext uri="{FF2B5EF4-FFF2-40B4-BE49-F238E27FC236}">
                <a16:creationId xmlns:a16="http://schemas.microsoft.com/office/drawing/2014/main" id="{0C494B53-C3A1-7051-D354-D3D716206689}"/>
              </a:ext>
            </a:extLst>
          </p:cNvPr>
          <p:cNvSpPr>
            <a:spLocks noGrp="1"/>
          </p:cNvSpPr>
          <p:nvPr>
            <p:ph type="subTitle" idx="1"/>
          </p:nvPr>
        </p:nvSpPr>
        <p:spPr>
          <a:xfrm>
            <a:off x="658368" y="3970337"/>
            <a:ext cx="6638544" cy="2212976"/>
          </a:xfrm>
        </p:spPr>
        <p:txBody>
          <a:bodyPr vert="horz" lIns="0" tIns="45720" rIns="91440" bIns="45720" rtlCol="0" anchor="t">
            <a:normAutofit/>
          </a:bodyPr>
          <a:lstStyle/>
          <a:p>
            <a:r>
              <a:rPr lang="en-US" dirty="0"/>
              <a:t>Part 6 – Hybrid Models  (CNN + RNN)</a:t>
            </a:r>
          </a:p>
        </p:txBody>
      </p:sp>
    </p:spTree>
    <p:extLst>
      <p:ext uri="{BB962C8B-B14F-4D97-AF65-F5344CB8AC3E}">
        <p14:creationId xmlns:p14="http://schemas.microsoft.com/office/powerpoint/2010/main" val="3358916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6F8713-AA69-0CF8-6785-FC911D30477D}"/>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While previously, we worked with singular algorithms, we decided to mix two different algorithms in our split network.</a:t>
            </a:r>
          </a:p>
          <a:p>
            <a:r>
              <a:rPr lang="en-US" sz="1800">
                <a:latin typeface="Arial"/>
                <a:cs typeface="Arial"/>
              </a:rPr>
              <a:t>Each audio and lyric network will use different algorithms to learn while post concatenation is a simple DNN layers.</a:t>
            </a:r>
          </a:p>
          <a:p>
            <a:r>
              <a:rPr lang="en-US" sz="1800">
                <a:latin typeface="Arial"/>
                <a:cs typeface="Arial"/>
              </a:rPr>
              <a:t>Two models were tried under this, one with LSTM for audio and CNN for Lyric while the other used CNN for audio and GRU for Lyric.</a:t>
            </a:r>
          </a:p>
          <a:p>
            <a:r>
              <a:rPr lang="en-US" sz="1800">
                <a:latin typeface="Arial"/>
                <a:cs typeface="Arial"/>
              </a:rPr>
              <a:t>The best model was the combination of CNN and GRU. It only outperformed the other slightly.</a:t>
            </a:r>
          </a:p>
          <a:p>
            <a:endParaRPr lang="en-US" sz="1800"/>
          </a:p>
        </p:txBody>
      </p:sp>
      <p:sp>
        <p:nvSpPr>
          <p:cNvPr id="2" name="Title 1">
            <a:extLst>
              <a:ext uri="{FF2B5EF4-FFF2-40B4-BE49-F238E27FC236}">
                <a16:creationId xmlns:a16="http://schemas.microsoft.com/office/drawing/2014/main" id="{B1647CDD-689D-A39C-3338-F32E30FFA1F7}"/>
              </a:ext>
            </a:extLst>
          </p:cNvPr>
          <p:cNvSpPr>
            <a:spLocks noGrp="1"/>
          </p:cNvSpPr>
          <p:nvPr>
            <p:ph type="title"/>
          </p:nvPr>
        </p:nvSpPr>
        <p:spPr/>
        <p:txBody>
          <a:bodyPr/>
          <a:lstStyle/>
          <a:p>
            <a:r>
              <a:rPr lang="en-US"/>
              <a:t>Hybrid algorithms	</a:t>
            </a:r>
          </a:p>
        </p:txBody>
      </p:sp>
    </p:spTree>
    <p:extLst>
      <p:ext uri="{BB962C8B-B14F-4D97-AF65-F5344CB8AC3E}">
        <p14:creationId xmlns:p14="http://schemas.microsoft.com/office/powerpoint/2010/main" val="40228607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0A41-A864-2579-2304-835E49EF4D04}"/>
              </a:ext>
            </a:extLst>
          </p:cNvPr>
          <p:cNvSpPr>
            <a:spLocks noGrp="1"/>
          </p:cNvSpPr>
          <p:nvPr>
            <p:ph type="title"/>
          </p:nvPr>
        </p:nvSpPr>
        <p:spPr>
          <a:xfrm>
            <a:off x="566928" y="1316736"/>
            <a:ext cx="10515600" cy="868430"/>
          </a:xfrm>
        </p:spPr>
        <p:txBody>
          <a:bodyPr anchor="b">
            <a:normAutofit/>
          </a:bodyPr>
          <a:lstStyle/>
          <a:p>
            <a:r>
              <a:rPr lang="en-US"/>
              <a:t>Best Model</a:t>
            </a:r>
          </a:p>
        </p:txBody>
      </p:sp>
      <p:pic>
        <p:nvPicPr>
          <p:cNvPr id="6" name="Picture 6" descr="Diagram&#10;&#10;Description automatically generated">
            <a:extLst>
              <a:ext uri="{FF2B5EF4-FFF2-40B4-BE49-F238E27FC236}">
                <a16:creationId xmlns:a16="http://schemas.microsoft.com/office/drawing/2014/main" id="{D3F52C8D-9840-1FD5-6957-90FF866BA884}"/>
              </a:ext>
            </a:extLst>
          </p:cNvPr>
          <p:cNvPicPr>
            <a:picLocks noGrp="1" noChangeAspect="1"/>
          </p:cNvPicPr>
          <p:nvPr>
            <p:ph idx="1"/>
          </p:nvPr>
        </p:nvPicPr>
        <p:blipFill>
          <a:blip r:embed="rId2"/>
          <a:stretch>
            <a:fillRect/>
          </a:stretch>
        </p:blipFill>
        <p:spPr>
          <a:xfrm>
            <a:off x="4180207" y="2320111"/>
            <a:ext cx="3289041" cy="3813382"/>
          </a:xfrm>
          <a:noFill/>
        </p:spPr>
      </p:pic>
    </p:spTree>
    <p:extLst>
      <p:ext uri="{BB962C8B-B14F-4D97-AF65-F5344CB8AC3E}">
        <p14:creationId xmlns:p14="http://schemas.microsoft.com/office/powerpoint/2010/main" val="25550540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3C9E8E-F3EE-B78B-116F-B9053D71094B}"/>
              </a:ext>
            </a:extLst>
          </p:cNvPr>
          <p:cNvSpPr>
            <a:spLocks noGrp="1"/>
          </p:cNvSpPr>
          <p:nvPr>
            <p:ph type="body" idx="10"/>
          </p:nvPr>
        </p:nvSpPr>
        <p:spPr>
          <a:xfrm>
            <a:off x="566928" y="2185416"/>
            <a:ext cx="8913622" cy="3732425"/>
          </a:xfrm>
        </p:spPr>
        <p:txBody>
          <a:bodyPr vert="horz" lIns="182880" tIns="45720" rIns="182880" bIns="45720" rtlCol="0" anchor="t">
            <a:noAutofit/>
          </a:bodyPr>
          <a:lstStyle/>
          <a:p>
            <a:r>
              <a:rPr lang="en-US" sz="1800" dirty="0">
                <a:latin typeface="Arial"/>
                <a:cs typeface="Arial"/>
              </a:rPr>
              <a:t>We three sets of Con2d,pooling and batch normalization for audio layer before flattening. Only two Gru layers were used for theme. </a:t>
            </a:r>
            <a:endParaRPr lang="en-US" sz="1800" dirty="0"/>
          </a:p>
          <a:p>
            <a:r>
              <a:rPr lang="en-US" sz="1800" dirty="0">
                <a:latin typeface="Arial"/>
                <a:cs typeface="Arial"/>
              </a:rPr>
              <a:t>The graphs shows a natural training for increase in accuracy and decrease in loss</a:t>
            </a:r>
          </a:p>
          <a:p>
            <a:r>
              <a:rPr lang="en-US" sz="1800" dirty="0">
                <a:latin typeface="Arial"/>
                <a:cs typeface="Arial"/>
              </a:rPr>
              <a:t>Final Results:</a:t>
            </a:r>
          </a:p>
        </p:txBody>
      </p:sp>
      <p:sp>
        <p:nvSpPr>
          <p:cNvPr id="2" name="Title 1">
            <a:extLst>
              <a:ext uri="{FF2B5EF4-FFF2-40B4-BE49-F238E27FC236}">
                <a16:creationId xmlns:a16="http://schemas.microsoft.com/office/drawing/2014/main" id="{0864394B-29AC-2A4B-E8E9-B62166E1A696}"/>
              </a:ext>
            </a:extLst>
          </p:cNvPr>
          <p:cNvSpPr>
            <a:spLocks noGrp="1"/>
          </p:cNvSpPr>
          <p:nvPr>
            <p:ph type="title"/>
          </p:nvPr>
        </p:nvSpPr>
        <p:spPr/>
        <p:txBody>
          <a:bodyPr/>
          <a:lstStyle/>
          <a:p>
            <a:r>
              <a:rPr lang="en-US"/>
              <a:t>Best Model</a:t>
            </a:r>
          </a:p>
        </p:txBody>
      </p:sp>
      <p:graphicFrame>
        <p:nvGraphicFramePr>
          <p:cNvPr id="5" name="Table 4">
            <a:extLst>
              <a:ext uri="{FF2B5EF4-FFF2-40B4-BE49-F238E27FC236}">
                <a16:creationId xmlns:a16="http://schemas.microsoft.com/office/drawing/2014/main" id="{1678C0FB-833E-0CB8-53C1-E21C7714A1A2}"/>
              </a:ext>
            </a:extLst>
          </p:cNvPr>
          <p:cNvGraphicFramePr>
            <a:graphicFrameLocks noGrp="1"/>
          </p:cNvGraphicFramePr>
          <p:nvPr>
            <p:extLst>
              <p:ext uri="{D42A27DB-BD31-4B8C-83A1-F6EECF244321}">
                <p14:modId xmlns:p14="http://schemas.microsoft.com/office/powerpoint/2010/main" val="2784267227"/>
              </p:ext>
            </p:extLst>
          </p:nvPr>
        </p:nvGraphicFramePr>
        <p:xfrm>
          <a:off x="566738" y="3944938"/>
          <a:ext cx="10515601" cy="1702699"/>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343326555"/>
                    </a:ext>
                  </a:extLst>
                </a:gridCol>
                <a:gridCol w="2641426">
                  <a:extLst>
                    <a:ext uri="{9D8B030D-6E8A-4147-A177-3AD203B41FA5}">
                      <a16:colId xmlns:a16="http://schemas.microsoft.com/office/drawing/2014/main" val="1569386194"/>
                    </a:ext>
                  </a:extLst>
                </a:gridCol>
                <a:gridCol w="2641426">
                  <a:extLst>
                    <a:ext uri="{9D8B030D-6E8A-4147-A177-3AD203B41FA5}">
                      <a16:colId xmlns:a16="http://schemas.microsoft.com/office/drawing/2014/main" val="202559950"/>
                    </a:ext>
                  </a:extLst>
                </a:gridCol>
                <a:gridCol w="2641426">
                  <a:extLst>
                    <a:ext uri="{9D8B030D-6E8A-4147-A177-3AD203B41FA5}">
                      <a16:colId xmlns:a16="http://schemas.microsoft.com/office/drawing/2014/main" val="178106691"/>
                    </a:ext>
                  </a:extLst>
                </a:gridCol>
              </a:tblGrid>
              <a:tr h="1067794">
                <a:tc>
                  <a:txBody>
                    <a:bodyPr/>
                    <a:lstStyle/>
                    <a:p>
                      <a:endParaRPr lang="en-US" sz="2800" dirty="0"/>
                    </a:p>
                  </a:txBody>
                  <a:tcPr marL="144296" marR="144296" marT="72148" marB="72148"/>
                </a:tc>
                <a:tc>
                  <a:txBody>
                    <a:bodyPr/>
                    <a:lstStyle/>
                    <a:p>
                      <a:r>
                        <a:rPr lang="en-US" sz="280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1105650941"/>
                  </a:ext>
                </a:extLst>
              </a:tr>
              <a:tr h="634905">
                <a:tc>
                  <a:txBody>
                    <a:bodyPr/>
                    <a:lstStyle/>
                    <a:p>
                      <a:r>
                        <a:rPr lang="en-US" sz="2800"/>
                        <a:t>Audio + Lyric</a:t>
                      </a:r>
                    </a:p>
                  </a:txBody>
                  <a:tcPr marL="144296" marR="144296" marT="72148" marB="72148"/>
                </a:tc>
                <a:tc>
                  <a:txBody>
                    <a:bodyPr/>
                    <a:lstStyle/>
                    <a:p>
                      <a:r>
                        <a:rPr lang="en-US" sz="2800" dirty="0"/>
                        <a:t>95.98</a:t>
                      </a:r>
                    </a:p>
                  </a:txBody>
                  <a:tcPr/>
                </a:tc>
                <a:tc>
                  <a:txBody>
                    <a:bodyPr/>
                    <a:lstStyle/>
                    <a:p>
                      <a:r>
                        <a:rPr lang="en-US" sz="2800" dirty="0"/>
                        <a:t>86.88</a:t>
                      </a:r>
                    </a:p>
                  </a:txBody>
                  <a:tcPr/>
                </a:tc>
                <a:tc>
                  <a:txBody>
                    <a:bodyPr/>
                    <a:lstStyle/>
                    <a:p>
                      <a:r>
                        <a:rPr lang="en-US" sz="2800" dirty="0"/>
                        <a:t>83.19</a:t>
                      </a:r>
                    </a:p>
                  </a:txBody>
                  <a:tcPr/>
                </a:tc>
                <a:extLst>
                  <a:ext uri="{0D108BD9-81ED-4DB2-BD59-A6C34878D82A}">
                    <a16:rowId xmlns:a16="http://schemas.microsoft.com/office/drawing/2014/main" val="1265939680"/>
                  </a:ext>
                </a:extLst>
              </a:tr>
            </a:tbl>
          </a:graphicData>
        </a:graphic>
      </p:graphicFrame>
    </p:spTree>
    <p:extLst>
      <p:ext uri="{BB962C8B-B14F-4D97-AF65-F5344CB8AC3E}">
        <p14:creationId xmlns:p14="http://schemas.microsoft.com/office/powerpoint/2010/main" val="10965475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D3DC-5D8C-A264-046A-8036E77D7F8E}"/>
              </a:ext>
            </a:extLst>
          </p:cNvPr>
          <p:cNvSpPr>
            <a:spLocks noGrp="1"/>
          </p:cNvSpPr>
          <p:nvPr>
            <p:ph type="title"/>
          </p:nvPr>
        </p:nvSpPr>
        <p:spPr>
          <a:xfrm>
            <a:off x="566928" y="1316736"/>
            <a:ext cx="10515600" cy="868430"/>
          </a:xfrm>
        </p:spPr>
        <p:txBody>
          <a:bodyPr anchor="b">
            <a:normAutofit/>
          </a:bodyPr>
          <a:lstStyle/>
          <a:p>
            <a:r>
              <a:rPr lang="en-US"/>
              <a:t>Best Model Graph</a:t>
            </a:r>
          </a:p>
        </p:txBody>
      </p:sp>
      <p:pic>
        <p:nvPicPr>
          <p:cNvPr id="9218" name="Picture 2">
            <a:extLst>
              <a:ext uri="{FF2B5EF4-FFF2-40B4-BE49-F238E27FC236}">
                <a16:creationId xmlns:a16="http://schemas.microsoft.com/office/drawing/2014/main" id="{0123BE63-A7EC-FB38-6723-80B5A6A2FE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11046" y="2320111"/>
            <a:ext cx="8427363" cy="3813382"/>
          </a:xfrm>
          <a:prstGeom prst="rect">
            <a:avLst/>
          </a:prstGeom>
          <a:solidFill>
            <a:srgbClr val="FFFFFF"/>
          </a:solidFill>
        </p:spPr>
      </p:pic>
    </p:spTree>
    <p:extLst>
      <p:ext uri="{BB962C8B-B14F-4D97-AF65-F5344CB8AC3E}">
        <p14:creationId xmlns:p14="http://schemas.microsoft.com/office/powerpoint/2010/main" val="9839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4F1CD-14A8-808F-E1D7-AA3E04777A5A}"/>
              </a:ext>
            </a:extLst>
          </p:cNvPr>
          <p:cNvSpPr>
            <a:spLocks noGrp="1"/>
          </p:cNvSpPr>
          <p:nvPr>
            <p:ph type="ctrTitle"/>
          </p:nvPr>
        </p:nvSpPr>
        <p:spPr>
          <a:xfrm>
            <a:off x="658368" y="1490663"/>
            <a:ext cx="6638544" cy="2387600"/>
          </a:xfrm>
        </p:spPr>
        <p:txBody>
          <a:bodyPr anchor="b">
            <a:normAutofit/>
          </a:bodyPr>
          <a:lstStyle/>
          <a:p>
            <a:r>
              <a:rPr lang="en-US">
                <a:latin typeface="Arial"/>
                <a:cs typeface="Arial"/>
              </a:rPr>
              <a:t>Models</a:t>
            </a:r>
            <a:endParaRPr lang="en-US"/>
          </a:p>
        </p:txBody>
      </p:sp>
      <p:sp>
        <p:nvSpPr>
          <p:cNvPr id="5" name="Subtitle 4">
            <a:extLst>
              <a:ext uri="{FF2B5EF4-FFF2-40B4-BE49-F238E27FC236}">
                <a16:creationId xmlns:a16="http://schemas.microsoft.com/office/drawing/2014/main" id="{0C494B53-C3A1-7051-D354-D3D716206689}"/>
              </a:ext>
            </a:extLst>
          </p:cNvPr>
          <p:cNvSpPr>
            <a:spLocks noGrp="1"/>
          </p:cNvSpPr>
          <p:nvPr>
            <p:ph type="subTitle" idx="1"/>
          </p:nvPr>
        </p:nvSpPr>
        <p:spPr>
          <a:xfrm>
            <a:off x="658368" y="3970337"/>
            <a:ext cx="6638544" cy="2212976"/>
          </a:xfrm>
        </p:spPr>
        <p:txBody>
          <a:bodyPr vert="horz" lIns="0" tIns="45720" rIns="91440" bIns="45720" rtlCol="0" anchor="t">
            <a:normAutofit/>
          </a:bodyPr>
          <a:lstStyle/>
          <a:p>
            <a:r>
              <a:rPr lang="en-US" dirty="0"/>
              <a:t>Part 7 – 125 </a:t>
            </a:r>
            <a:r>
              <a:rPr lang="en-US" dirty="0" err="1"/>
              <a:t>vec</a:t>
            </a:r>
            <a:r>
              <a:rPr lang="en-US" dirty="0"/>
              <a:t> datasets models</a:t>
            </a:r>
          </a:p>
        </p:txBody>
      </p:sp>
    </p:spTree>
    <p:extLst>
      <p:ext uri="{BB962C8B-B14F-4D97-AF65-F5344CB8AC3E}">
        <p14:creationId xmlns:p14="http://schemas.microsoft.com/office/powerpoint/2010/main" val="6744808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300D56-9A16-1A0D-B3CC-EC57A434B285}"/>
              </a:ext>
            </a:extLst>
          </p:cNvPr>
          <p:cNvSpPr>
            <a:spLocks noGrp="1"/>
          </p:cNvSpPr>
          <p:nvPr>
            <p:ph type="body" idx="10"/>
          </p:nvPr>
        </p:nvSpPr>
        <p:spPr/>
        <p:txBody>
          <a:bodyPr vert="horz" lIns="91440" tIns="45720" rIns="91440" bIns="45720" rtlCol="0" anchor="t">
            <a:normAutofit/>
          </a:bodyPr>
          <a:lstStyle/>
          <a:p>
            <a:r>
              <a:rPr lang="en-GB" sz="1800">
                <a:latin typeface="Arial"/>
                <a:cs typeface="Calibri"/>
              </a:rPr>
              <a:t>For this dataset, we chose the top performing model for each algorithm from 250 </a:t>
            </a:r>
            <a:r>
              <a:rPr lang="en-GB" sz="1800" err="1">
                <a:latin typeface="Arial"/>
                <a:cs typeface="Calibri"/>
              </a:rPr>
              <a:t>vec</a:t>
            </a:r>
            <a:r>
              <a:rPr lang="en-GB" sz="1800">
                <a:latin typeface="Arial"/>
                <a:cs typeface="Calibri"/>
              </a:rPr>
              <a:t> dataset models.</a:t>
            </a:r>
          </a:p>
          <a:p>
            <a:r>
              <a:rPr lang="en-GB" sz="1800">
                <a:latin typeface="Arial"/>
                <a:cs typeface="Calibri"/>
              </a:rPr>
              <a:t>We see that best performance is given to use by RNN model which uses both LSTM and GRU for its layers.</a:t>
            </a:r>
          </a:p>
          <a:p>
            <a:r>
              <a:rPr lang="en-GB" sz="1800">
                <a:latin typeface="Arial"/>
                <a:cs typeface="Calibri"/>
              </a:rPr>
              <a:t>The graph also shows smooth and natural increase for accuracy and decrease for loss.</a:t>
            </a:r>
          </a:p>
          <a:p>
            <a:endParaRPr lang="en-GB" sz="1800">
              <a:cs typeface="Calibri"/>
            </a:endParaRPr>
          </a:p>
        </p:txBody>
      </p:sp>
      <p:sp>
        <p:nvSpPr>
          <p:cNvPr id="2" name="Title 1">
            <a:extLst>
              <a:ext uri="{FF2B5EF4-FFF2-40B4-BE49-F238E27FC236}">
                <a16:creationId xmlns:a16="http://schemas.microsoft.com/office/drawing/2014/main" id="{93418616-CB5C-3A45-6ED8-7D3FF9C7C2DC}"/>
              </a:ext>
            </a:extLst>
          </p:cNvPr>
          <p:cNvSpPr>
            <a:spLocks noGrp="1"/>
          </p:cNvSpPr>
          <p:nvPr>
            <p:ph type="title"/>
          </p:nvPr>
        </p:nvSpPr>
        <p:spPr/>
        <p:txBody>
          <a:bodyPr/>
          <a:lstStyle/>
          <a:p>
            <a:r>
              <a:rPr lang="en-GB">
                <a:cs typeface="Calibri Light"/>
              </a:rPr>
              <a:t>Models for 125 </a:t>
            </a:r>
            <a:r>
              <a:rPr lang="en-GB" err="1">
                <a:cs typeface="Calibri Light"/>
              </a:rPr>
              <a:t>vec</a:t>
            </a:r>
            <a:r>
              <a:rPr lang="en-GB">
                <a:cs typeface="Calibri Light"/>
              </a:rPr>
              <a:t> dataset</a:t>
            </a:r>
            <a:endParaRPr lang="en-GB"/>
          </a:p>
        </p:txBody>
      </p:sp>
    </p:spTree>
    <p:extLst>
      <p:ext uri="{BB962C8B-B14F-4D97-AF65-F5344CB8AC3E}">
        <p14:creationId xmlns:p14="http://schemas.microsoft.com/office/powerpoint/2010/main" val="1997796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5355C-EB4E-7C61-F9E5-7AFC2930F5FD}"/>
              </a:ext>
            </a:extLst>
          </p:cNvPr>
          <p:cNvSpPr>
            <a:spLocks noGrp="1"/>
          </p:cNvSpPr>
          <p:nvPr>
            <p:ph type="title"/>
          </p:nvPr>
        </p:nvSpPr>
        <p:spPr>
          <a:xfrm>
            <a:off x="566928" y="1316736"/>
            <a:ext cx="10515600" cy="868430"/>
          </a:xfrm>
        </p:spPr>
        <p:txBody>
          <a:bodyPr anchor="b">
            <a:normAutofit/>
          </a:bodyPr>
          <a:lstStyle/>
          <a:p>
            <a:r>
              <a:rPr lang="en-GB" dirty="0"/>
              <a:t>Best Model Architecture – RNN (LSTM + GRU)</a:t>
            </a:r>
          </a:p>
        </p:txBody>
      </p:sp>
      <p:pic>
        <p:nvPicPr>
          <p:cNvPr id="8" name="Picture 8" descr="Diagram&#10;&#10;Description automatically generated">
            <a:extLst>
              <a:ext uri="{FF2B5EF4-FFF2-40B4-BE49-F238E27FC236}">
                <a16:creationId xmlns:a16="http://schemas.microsoft.com/office/drawing/2014/main" id="{6792A594-C398-4FBB-D419-BA39DB3006EC}"/>
              </a:ext>
            </a:extLst>
          </p:cNvPr>
          <p:cNvPicPr>
            <a:picLocks noChangeAspect="1"/>
          </p:cNvPicPr>
          <p:nvPr/>
        </p:nvPicPr>
        <p:blipFill>
          <a:blip r:embed="rId2"/>
          <a:stretch>
            <a:fillRect/>
          </a:stretch>
        </p:blipFill>
        <p:spPr>
          <a:xfrm>
            <a:off x="3874149" y="2320111"/>
            <a:ext cx="3901158" cy="3813382"/>
          </a:xfrm>
          <a:prstGeom prst="rect">
            <a:avLst/>
          </a:prstGeom>
          <a:noFill/>
        </p:spPr>
      </p:pic>
    </p:spTree>
    <p:extLst>
      <p:ext uri="{BB962C8B-B14F-4D97-AF65-F5344CB8AC3E}">
        <p14:creationId xmlns:p14="http://schemas.microsoft.com/office/powerpoint/2010/main" val="42781635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685D-1E39-F41A-7DB3-3AD7BB253CBB}"/>
              </a:ext>
            </a:extLst>
          </p:cNvPr>
          <p:cNvSpPr>
            <a:spLocks noGrp="1"/>
          </p:cNvSpPr>
          <p:nvPr>
            <p:ph type="title"/>
          </p:nvPr>
        </p:nvSpPr>
        <p:spPr>
          <a:xfrm>
            <a:off x="566928" y="1316736"/>
            <a:ext cx="10515600" cy="868430"/>
          </a:xfrm>
        </p:spPr>
        <p:txBody>
          <a:bodyPr anchor="b">
            <a:normAutofit/>
          </a:bodyPr>
          <a:lstStyle/>
          <a:p>
            <a:r>
              <a:rPr lang="en-GB" dirty="0"/>
              <a:t>Best Model Graph  – RNN (LSTM + GRU)</a:t>
            </a:r>
          </a:p>
        </p:txBody>
      </p:sp>
      <p:pic>
        <p:nvPicPr>
          <p:cNvPr id="4" name="Picture 4" descr="Chart, line chart&#10;&#10;Description automatically generated">
            <a:extLst>
              <a:ext uri="{FF2B5EF4-FFF2-40B4-BE49-F238E27FC236}">
                <a16:creationId xmlns:a16="http://schemas.microsoft.com/office/drawing/2014/main" id="{1E0B4BDC-1B10-D1DA-7266-8094B11731AF}"/>
              </a:ext>
            </a:extLst>
          </p:cNvPr>
          <p:cNvPicPr>
            <a:picLocks noGrp="1" noChangeAspect="1"/>
          </p:cNvPicPr>
          <p:nvPr>
            <p:ph idx="1"/>
          </p:nvPr>
        </p:nvPicPr>
        <p:blipFill>
          <a:blip r:embed="rId2"/>
          <a:stretch>
            <a:fillRect/>
          </a:stretch>
        </p:blipFill>
        <p:spPr>
          <a:xfrm>
            <a:off x="1611047" y="2320111"/>
            <a:ext cx="8427362" cy="3813382"/>
          </a:xfrm>
          <a:noFill/>
        </p:spPr>
      </p:pic>
    </p:spTree>
    <p:extLst>
      <p:ext uri="{BB962C8B-B14F-4D97-AF65-F5344CB8AC3E}">
        <p14:creationId xmlns:p14="http://schemas.microsoft.com/office/powerpoint/2010/main" val="3115517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This category had the greatest number of papers which makes sense since audio itself is the most important resource for identifying its genre.</a:t>
            </a:r>
          </a:p>
          <a:p>
            <a:r>
              <a:rPr lang="en-US" sz="1800">
                <a:latin typeface="Arial"/>
                <a:cs typeface="Arial"/>
              </a:rPr>
              <a:t>Most of the papers use a spectrograph or its variants. Some of them also use MFCC and its alternatives. Multiple types of Deep learning algorithms have been used along with some unique architectures</a:t>
            </a:r>
          </a:p>
          <a:p>
            <a:r>
              <a:rPr lang="en-US" sz="1800">
                <a:latin typeface="Arial"/>
                <a:cs typeface="Arial"/>
              </a:rPr>
              <a:t>Liu et al. uses a novel CNN architecture that takes into consideration the long contextual information. The paper uses Mel spectrogram to represent the audio. They experimented on multiple datasets including GTZAN and produced a respectable results of 93.9% accuracy.</a:t>
            </a:r>
          </a:p>
          <a:p>
            <a:endParaRPr lang="en-US" sz="1800"/>
          </a:p>
          <a:p>
            <a:endParaRPr lang="en-US" sz="1800"/>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Audio features centric papers</a:t>
            </a:r>
          </a:p>
        </p:txBody>
      </p:sp>
    </p:spTree>
    <p:extLst>
      <p:ext uri="{BB962C8B-B14F-4D97-AF65-F5344CB8AC3E}">
        <p14:creationId xmlns:p14="http://schemas.microsoft.com/office/powerpoint/2010/main" val="21834262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E29-C1A4-C373-81DF-5443C7082475}"/>
              </a:ext>
            </a:extLst>
          </p:cNvPr>
          <p:cNvSpPr>
            <a:spLocks noGrp="1"/>
          </p:cNvSpPr>
          <p:nvPr>
            <p:ph type="title"/>
          </p:nvPr>
        </p:nvSpPr>
        <p:spPr>
          <a:xfrm>
            <a:off x="566928" y="1316736"/>
            <a:ext cx="10515600" cy="868430"/>
          </a:xfrm>
        </p:spPr>
        <p:txBody>
          <a:bodyPr anchor="b">
            <a:normAutofit/>
          </a:bodyPr>
          <a:lstStyle/>
          <a:p>
            <a:r>
              <a:rPr lang="en-GB" dirty="0"/>
              <a:t>RNN (LSTM + GRU) </a:t>
            </a:r>
            <a:r>
              <a:rPr lang="en-US" dirty="0"/>
              <a:t>- Final Results</a:t>
            </a:r>
          </a:p>
        </p:txBody>
      </p:sp>
      <p:graphicFrame>
        <p:nvGraphicFramePr>
          <p:cNvPr id="4" name="Table 4">
            <a:extLst>
              <a:ext uri="{FF2B5EF4-FFF2-40B4-BE49-F238E27FC236}">
                <a16:creationId xmlns:a16="http://schemas.microsoft.com/office/drawing/2014/main" id="{38ABB09C-E441-CEC6-FAF2-706BC2788E71}"/>
              </a:ext>
            </a:extLst>
          </p:cNvPr>
          <p:cNvGraphicFramePr>
            <a:graphicFrameLocks noGrp="1"/>
          </p:cNvGraphicFramePr>
          <p:nvPr>
            <p:ph idx="1"/>
            <p:extLst>
              <p:ext uri="{D42A27DB-BD31-4B8C-83A1-F6EECF244321}">
                <p14:modId xmlns:p14="http://schemas.microsoft.com/office/powerpoint/2010/main" val="2744151517"/>
              </p:ext>
            </p:extLst>
          </p:nvPr>
        </p:nvGraphicFramePr>
        <p:xfrm>
          <a:off x="566928" y="3058001"/>
          <a:ext cx="10515601" cy="1702699"/>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dirty="0"/>
                    </a:p>
                  </a:txBody>
                  <a:tcPr marL="144296" marR="144296" marT="72148" marB="72148"/>
                </a:tc>
                <a:tc>
                  <a:txBody>
                    <a:bodyPr/>
                    <a:lstStyle/>
                    <a:p>
                      <a:r>
                        <a:rPr lang="en-US" sz="280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a:t>Audio + Lyric</a:t>
                      </a:r>
                    </a:p>
                  </a:txBody>
                  <a:tcPr marL="144296" marR="144296" marT="72148" marB="72148"/>
                </a:tc>
                <a:tc>
                  <a:txBody>
                    <a:bodyPr/>
                    <a:lstStyle/>
                    <a:p>
                      <a:r>
                        <a:rPr lang="en-US" sz="2800" dirty="0"/>
                        <a:t>95.99</a:t>
                      </a:r>
                    </a:p>
                  </a:txBody>
                  <a:tcPr marL="144296" marR="144296" marT="72148" marB="72148"/>
                </a:tc>
                <a:tc>
                  <a:txBody>
                    <a:bodyPr/>
                    <a:lstStyle/>
                    <a:p>
                      <a:r>
                        <a:rPr lang="en-US" sz="2800"/>
                        <a:t>90.84</a:t>
                      </a:r>
                    </a:p>
                  </a:txBody>
                  <a:tcPr marL="144296" marR="144296" marT="72148" marB="72148"/>
                </a:tc>
                <a:tc>
                  <a:txBody>
                    <a:bodyPr/>
                    <a:lstStyle/>
                    <a:p>
                      <a:r>
                        <a:rPr lang="en-US" sz="2800" dirty="0"/>
                        <a:t>91.34</a:t>
                      </a:r>
                    </a:p>
                  </a:txBody>
                  <a:tcPr marL="144296" marR="144296" marT="72148" marB="72148"/>
                </a:tc>
                <a:extLst>
                  <a:ext uri="{0D108BD9-81ED-4DB2-BD59-A6C34878D82A}">
                    <a16:rowId xmlns:a16="http://schemas.microsoft.com/office/drawing/2014/main" val="2835850286"/>
                  </a:ext>
                </a:extLst>
              </a:tr>
            </a:tbl>
          </a:graphicData>
        </a:graphic>
      </p:graphicFrame>
    </p:spTree>
    <p:extLst>
      <p:ext uri="{BB962C8B-B14F-4D97-AF65-F5344CB8AC3E}">
        <p14:creationId xmlns:p14="http://schemas.microsoft.com/office/powerpoint/2010/main" val="5732770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4F1CD-14A8-808F-E1D7-AA3E04777A5A}"/>
              </a:ext>
            </a:extLst>
          </p:cNvPr>
          <p:cNvSpPr>
            <a:spLocks noGrp="1"/>
          </p:cNvSpPr>
          <p:nvPr>
            <p:ph type="ctrTitle"/>
          </p:nvPr>
        </p:nvSpPr>
        <p:spPr>
          <a:xfrm>
            <a:off x="658368" y="1490663"/>
            <a:ext cx="6638544" cy="2387600"/>
          </a:xfrm>
        </p:spPr>
        <p:txBody>
          <a:bodyPr anchor="b">
            <a:normAutofit/>
          </a:bodyPr>
          <a:lstStyle/>
          <a:p>
            <a:r>
              <a:rPr lang="en-US">
                <a:latin typeface="Arial"/>
                <a:cs typeface="Arial"/>
              </a:rPr>
              <a:t>Experiment results</a:t>
            </a:r>
            <a:endParaRPr lang="en-US"/>
          </a:p>
        </p:txBody>
      </p:sp>
      <p:sp>
        <p:nvSpPr>
          <p:cNvPr id="5" name="Subtitle 4">
            <a:extLst>
              <a:ext uri="{FF2B5EF4-FFF2-40B4-BE49-F238E27FC236}">
                <a16:creationId xmlns:a16="http://schemas.microsoft.com/office/drawing/2014/main" id="{0C494B53-C3A1-7051-D354-D3D716206689}"/>
              </a:ext>
            </a:extLst>
          </p:cNvPr>
          <p:cNvSpPr>
            <a:spLocks noGrp="1"/>
          </p:cNvSpPr>
          <p:nvPr>
            <p:ph type="subTitle" idx="1"/>
          </p:nvPr>
        </p:nvSpPr>
        <p:spPr>
          <a:xfrm>
            <a:off x="658368" y="3970337"/>
            <a:ext cx="6638544" cy="2212976"/>
          </a:xfrm>
        </p:spPr>
        <p:txBody>
          <a:bodyPr vert="horz" lIns="0" tIns="45720" rIns="91440" bIns="45720" rtlCol="0" anchor="t">
            <a:normAutofit/>
          </a:bodyPr>
          <a:lstStyle/>
          <a:p>
            <a:endParaRPr lang="en-US"/>
          </a:p>
        </p:txBody>
      </p:sp>
    </p:spTree>
    <p:extLst>
      <p:ext uri="{BB962C8B-B14F-4D97-AF65-F5344CB8AC3E}">
        <p14:creationId xmlns:p14="http://schemas.microsoft.com/office/powerpoint/2010/main" val="32021501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E78E53-0BA6-F917-9B48-21E97A098456}"/>
              </a:ext>
            </a:extLst>
          </p:cNvPr>
          <p:cNvSpPr>
            <a:spLocks noGrp="1"/>
          </p:cNvSpPr>
          <p:nvPr>
            <p:ph type="body" idx="10"/>
          </p:nvPr>
        </p:nvSpPr>
        <p:spPr>
          <a:xfrm>
            <a:off x="566928" y="2217167"/>
            <a:ext cx="5122671" cy="2062733"/>
          </a:xfrm>
          <a:gradFill>
            <a:gsLst>
              <a:gs pos="0">
                <a:schemeClr val="accent1">
                  <a:lumMod val="5000"/>
                  <a:lumOff val="95000"/>
                </a:schemeClr>
              </a:gs>
              <a:gs pos="97000">
                <a:schemeClr val="accent1">
                  <a:lumMod val="30000"/>
                  <a:lumOff val="70000"/>
                </a:schemeClr>
              </a:gs>
            </a:gsLst>
            <a:lin ang="5400000" scaled="1"/>
          </a:gradFill>
          <a:ln>
            <a:solidFill>
              <a:schemeClr val="tx1"/>
            </a:solidFill>
            <a:prstDash val="sysDash"/>
          </a:ln>
        </p:spPr>
        <p:txBody>
          <a:bodyPr/>
          <a:lstStyle/>
          <a:p>
            <a:r>
              <a:rPr lang="en-US" sz="1600" dirty="0"/>
              <a:t>250 </a:t>
            </a:r>
            <a:r>
              <a:rPr lang="en-US" sz="1600" dirty="0" err="1"/>
              <a:t>Vec</a:t>
            </a:r>
            <a:r>
              <a:rPr lang="en-US" sz="1600" dirty="0"/>
              <a:t> Dataset – Audio + Theme Feature models</a:t>
            </a:r>
          </a:p>
        </p:txBody>
      </p:sp>
      <p:sp>
        <p:nvSpPr>
          <p:cNvPr id="2" name="Title 1">
            <a:extLst>
              <a:ext uri="{FF2B5EF4-FFF2-40B4-BE49-F238E27FC236}">
                <a16:creationId xmlns:a16="http://schemas.microsoft.com/office/drawing/2014/main" id="{22708CD9-3842-1756-DB5A-4C0E76628B2E}"/>
              </a:ext>
            </a:extLst>
          </p:cNvPr>
          <p:cNvSpPr>
            <a:spLocks noGrp="1"/>
          </p:cNvSpPr>
          <p:nvPr>
            <p:ph type="title"/>
          </p:nvPr>
        </p:nvSpPr>
        <p:spPr/>
        <p:txBody>
          <a:bodyPr/>
          <a:lstStyle/>
          <a:p>
            <a:r>
              <a:rPr lang="en-US"/>
              <a:t>Table for results	</a:t>
            </a:r>
          </a:p>
        </p:txBody>
      </p:sp>
      <p:graphicFrame>
        <p:nvGraphicFramePr>
          <p:cNvPr id="5" name="Table 4">
            <a:extLst>
              <a:ext uri="{FF2B5EF4-FFF2-40B4-BE49-F238E27FC236}">
                <a16:creationId xmlns:a16="http://schemas.microsoft.com/office/drawing/2014/main" id="{463865E0-2294-1420-7E18-C52FABA5003C}"/>
              </a:ext>
            </a:extLst>
          </p:cNvPr>
          <p:cNvGraphicFramePr>
            <a:graphicFrameLocks noGrp="1"/>
          </p:cNvGraphicFramePr>
          <p:nvPr>
            <p:extLst>
              <p:ext uri="{D42A27DB-BD31-4B8C-83A1-F6EECF244321}">
                <p14:modId xmlns:p14="http://schemas.microsoft.com/office/powerpoint/2010/main" val="1994050494"/>
              </p:ext>
            </p:extLst>
          </p:nvPr>
        </p:nvGraphicFramePr>
        <p:xfrm>
          <a:off x="1201929" y="2627947"/>
          <a:ext cx="3719321" cy="1487805"/>
        </p:xfrm>
        <a:graphic>
          <a:graphicData uri="http://schemas.openxmlformats.org/drawingml/2006/table">
            <a:tbl>
              <a:tblPr firstRow="1" bandRow="1">
                <a:tableStyleId>{5C22544A-7EE6-4342-B048-85BDC9FD1C3A}</a:tableStyleId>
              </a:tblPr>
              <a:tblGrid>
                <a:gridCol w="938021">
                  <a:extLst>
                    <a:ext uri="{9D8B030D-6E8A-4147-A177-3AD203B41FA5}">
                      <a16:colId xmlns:a16="http://schemas.microsoft.com/office/drawing/2014/main" val="3261423536"/>
                    </a:ext>
                  </a:extLst>
                </a:gridCol>
                <a:gridCol w="933450">
                  <a:extLst>
                    <a:ext uri="{9D8B030D-6E8A-4147-A177-3AD203B41FA5}">
                      <a16:colId xmlns:a16="http://schemas.microsoft.com/office/drawing/2014/main" val="3893990843"/>
                    </a:ext>
                  </a:extLst>
                </a:gridCol>
                <a:gridCol w="933450">
                  <a:extLst>
                    <a:ext uri="{9D8B030D-6E8A-4147-A177-3AD203B41FA5}">
                      <a16:colId xmlns:a16="http://schemas.microsoft.com/office/drawing/2014/main" val="1810621377"/>
                    </a:ext>
                  </a:extLst>
                </a:gridCol>
                <a:gridCol w="914400">
                  <a:extLst>
                    <a:ext uri="{9D8B030D-6E8A-4147-A177-3AD203B41FA5}">
                      <a16:colId xmlns:a16="http://schemas.microsoft.com/office/drawing/2014/main" val="1816776906"/>
                    </a:ext>
                  </a:extLst>
                </a:gridCol>
              </a:tblGrid>
              <a:tr h="190500">
                <a:tc>
                  <a:txBody>
                    <a:bodyPr/>
                    <a:lstStyle/>
                    <a:p>
                      <a:pPr algn="ctr" fontAlgn="b"/>
                      <a:r>
                        <a:rPr lang="en-US" sz="1100" u="none" strike="noStrike" dirty="0">
                          <a:effectLst/>
                        </a:rPr>
                        <a:t>Models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Train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Test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Valid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08229600"/>
                  </a:ext>
                </a:extLst>
              </a:tr>
              <a:tr h="190500">
                <a:tc>
                  <a:txBody>
                    <a:bodyPr/>
                    <a:lstStyle/>
                    <a:p>
                      <a:pPr algn="l" fontAlgn="b"/>
                      <a:r>
                        <a:rPr lang="en-US" sz="1100" u="none" strike="noStrike" dirty="0" err="1">
                          <a:effectLst/>
                        </a:rPr>
                        <a:t>kNN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45.22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31.37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33.01</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97295671"/>
                  </a:ext>
                </a:extLst>
              </a:tr>
              <a:tr h="190500">
                <a:tc>
                  <a:txBody>
                    <a:bodyPr/>
                    <a:lstStyle/>
                    <a:p>
                      <a:pPr algn="l" fontAlgn="b"/>
                      <a:r>
                        <a:rPr lang="en-US" sz="1100" u="none" strike="noStrike" dirty="0">
                          <a:effectLst/>
                        </a:rPr>
                        <a:t>DNN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98.65</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87.55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85.8</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86664199"/>
                  </a:ext>
                </a:extLst>
              </a:tr>
              <a:tr h="190500">
                <a:tc>
                  <a:txBody>
                    <a:bodyPr/>
                    <a:lstStyle/>
                    <a:p>
                      <a:pPr algn="l" fontAlgn="b"/>
                      <a:r>
                        <a:rPr lang="en-US" sz="1100" u="none" strike="noStrike" dirty="0">
                          <a:effectLst/>
                        </a:rPr>
                        <a:t>CNN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lvl="0" algn="ctr">
                        <a:buNone/>
                      </a:pPr>
                      <a:r>
                        <a:rPr lang="en-US" sz="1100" u="none" strike="noStrike">
                          <a:effectLst/>
                        </a:rPr>
                        <a:t>95.2</a:t>
                      </a:r>
                      <a:endParaRPr lang="en-US"/>
                    </a:p>
                  </a:txBody>
                  <a:tcPr marL="9525" marR="9525" marT="9525" marB="0" anchor="ctr"/>
                </a:tc>
                <a:tc>
                  <a:txBody>
                    <a:bodyPr/>
                    <a:lstStyle/>
                    <a:p>
                      <a:pPr lvl="0" algn="ctr">
                        <a:buNone/>
                      </a:pPr>
                      <a:r>
                        <a:rPr lang="en-US" sz="1100" u="none" strike="noStrike">
                          <a:effectLst/>
                        </a:rPr>
                        <a:t>82.71</a:t>
                      </a:r>
                      <a:endParaRPr lang="en-US"/>
                    </a:p>
                  </a:txBody>
                  <a:tcPr marL="9525" marR="9525" marT="9525" marB="0" anchor="ctr"/>
                </a:tc>
                <a:tc>
                  <a:txBody>
                    <a:bodyPr/>
                    <a:lstStyle/>
                    <a:p>
                      <a:pPr lvl="0" algn="ctr">
                        <a:buNone/>
                      </a:pPr>
                      <a:r>
                        <a:rPr lang="en-US" sz="1100" u="none" strike="noStrike">
                          <a:effectLst/>
                        </a:rPr>
                        <a:t>81.63</a:t>
                      </a:r>
                      <a:endParaRPr lang="en-US"/>
                    </a:p>
                  </a:txBody>
                  <a:tcPr marL="9525" marR="9525" marT="9525" marB="0" anchor="ctr"/>
                </a:tc>
                <a:extLst>
                  <a:ext uri="{0D108BD9-81ED-4DB2-BD59-A6C34878D82A}">
                    <a16:rowId xmlns:a16="http://schemas.microsoft.com/office/drawing/2014/main" val="1587045856"/>
                  </a:ext>
                </a:extLst>
              </a:tr>
              <a:tr h="190500">
                <a:tc>
                  <a:txBody>
                    <a:bodyPr/>
                    <a:lstStyle/>
                    <a:p>
                      <a:pPr algn="l" fontAlgn="b"/>
                      <a:r>
                        <a:rPr lang="en-US" sz="1100" u="none" strike="noStrike" dirty="0">
                          <a:effectLst/>
                        </a:rPr>
                        <a:t>RNN (LSTM)</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97.84</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87.14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85.39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069716"/>
                  </a:ext>
                </a:extLst>
              </a:tr>
              <a:tr h="190500">
                <a:tc>
                  <a:txBody>
                    <a:bodyPr/>
                    <a:lstStyle/>
                    <a:p>
                      <a:pPr algn="l" fontAlgn="b"/>
                      <a:r>
                        <a:rPr lang="en-US" sz="1100" u="none" strike="noStrike" dirty="0">
                          <a:effectLst/>
                        </a:rPr>
                        <a:t>RNN (GRU)</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96.66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85.95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84.94</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9857282"/>
                  </a:ext>
                </a:extLst>
              </a:tr>
              <a:tr h="190500">
                <a:tc>
                  <a:txBody>
                    <a:bodyPr/>
                    <a:lstStyle/>
                    <a:p>
                      <a:pPr algn="l" fontAlgn="b"/>
                      <a:r>
                        <a:rPr lang="en-US" sz="1100" u="none" strike="noStrike" dirty="0">
                          <a:effectLst/>
                        </a:rPr>
                        <a:t>Hybrid</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95.98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86.88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83.19</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89094286"/>
                  </a:ext>
                </a:extLst>
              </a:tr>
            </a:tbl>
          </a:graphicData>
        </a:graphic>
      </p:graphicFrame>
      <p:sp>
        <p:nvSpPr>
          <p:cNvPr id="6" name="Content Placeholder 2">
            <a:extLst>
              <a:ext uri="{FF2B5EF4-FFF2-40B4-BE49-F238E27FC236}">
                <a16:creationId xmlns:a16="http://schemas.microsoft.com/office/drawing/2014/main" id="{1E2B67EA-FF35-AE23-3CF1-ECFD13AF8B45}"/>
              </a:ext>
            </a:extLst>
          </p:cNvPr>
          <p:cNvSpPr txBox="1">
            <a:spLocks/>
          </p:cNvSpPr>
          <p:nvPr/>
        </p:nvSpPr>
        <p:spPr>
          <a:xfrm>
            <a:off x="6184899" y="2217167"/>
            <a:ext cx="4686301" cy="2062733"/>
          </a:xfrm>
          <a:prstGeom prst="rect">
            <a:avLst/>
          </a:prstGeom>
          <a:gradFill>
            <a:gsLst>
              <a:gs pos="0">
                <a:schemeClr val="accent1">
                  <a:lumMod val="5000"/>
                  <a:lumOff val="95000"/>
                </a:schemeClr>
              </a:gs>
              <a:gs pos="97000">
                <a:schemeClr val="accent1">
                  <a:lumMod val="30000"/>
                  <a:lumOff val="70000"/>
                </a:schemeClr>
              </a:gs>
            </a:gsLst>
            <a:lin ang="5400000" scaled="1"/>
          </a:gradFill>
          <a:ln>
            <a:solidFill>
              <a:schemeClr val="tx1"/>
            </a:solidFill>
            <a:prstDash val="sysDash"/>
          </a:ln>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250 </a:t>
            </a:r>
            <a:r>
              <a:rPr lang="en-US" sz="1600" dirty="0" err="1"/>
              <a:t>Vec</a:t>
            </a:r>
            <a:r>
              <a:rPr lang="en-US" sz="1600" dirty="0"/>
              <a:t> Dataset – Audio Feature only models</a:t>
            </a:r>
          </a:p>
        </p:txBody>
      </p:sp>
      <p:sp>
        <p:nvSpPr>
          <p:cNvPr id="7" name="Content Placeholder 2">
            <a:extLst>
              <a:ext uri="{FF2B5EF4-FFF2-40B4-BE49-F238E27FC236}">
                <a16:creationId xmlns:a16="http://schemas.microsoft.com/office/drawing/2014/main" id="{F8AFE39F-2D66-FD2D-92F9-DEC7017DE185}"/>
              </a:ext>
            </a:extLst>
          </p:cNvPr>
          <p:cNvSpPr txBox="1">
            <a:spLocks/>
          </p:cNvSpPr>
          <p:nvPr/>
        </p:nvSpPr>
        <p:spPr>
          <a:xfrm>
            <a:off x="566928" y="4526532"/>
            <a:ext cx="5122671" cy="2062733"/>
          </a:xfrm>
          <a:prstGeom prst="rect">
            <a:avLst/>
          </a:prstGeom>
          <a:gradFill>
            <a:gsLst>
              <a:gs pos="0">
                <a:schemeClr val="accent1">
                  <a:lumMod val="5000"/>
                  <a:lumOff val="95000"/>
                </a:schemeClr>
              </a:gs>
              <a:gs pos="97000">
                <a:schemeClr val="accent1">
                  <a:lumMod val="30000"/>
                  <a:lumOff val="70000"/>
                </a:schemeClr>
              </a:gs>
            </a:gsLst>
            <a:lin ang="5400000" scaled="1"/>
          </a:gradFill>
          <a:ln>
            <a:solidFill>
              <a:schemeClr val="tx1"/>
            </a:solidFill>
            <a:prstDash val="sysDash"/>
          </a:ln>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125 </a:t>
            </a:r>
            <a:r>
              <a:rPr lang="en-US" sz="1600" dirty="0" err="1"/>
              <a:t>Vec</a:t>
            </a:r>
            <a:r>
              <a:rPr lang="en-US" sz="1600" dirty="0"/>
              <a:t> Dataset – Audio + Theme Feature models</a:t>
            </a:r>
          </a:p>
        </p:txBody>
      </p:sp>
      <p:graphicFrame>
        <p:nvGraphicFramePr>
          <p:cNvPr id="8" name="Table 7">
            <a:extLst>
              <a:ext uri="{FF2B5EF4-FFF2-40B4-BE49-F238E27FC236}">
                <a16:creationId xmlns:a16="http://schemas.microsoft.com/office/drawing/2014/main" id="{9D29EF81-71FF-2E46-0437-4A15B02556EB}"/>
              </a:ext>
            </a:extLst>
          </p:cNvPr>
          <p:cNvGraphicFramePr>
            <a:graphicFrameLocks noGrp="1"/>
          </p:cNvGraphicFramePr>
          <p:nvPr>
            <p:extLst>
              <p:ext uri="{D42A27DB-BD31-4B8C-83A1-F6EECF244321}">
                <p14:modId xmlns:p14="http://schemas.microsoft.com/office/powerpoint/2010/main" val="1411612419"/>
              </p:ext>
            </p:extLst>
          </p:nvPr>
        </p:nvGraphicFramePr>
        <p:xfrm>
          <a:off x="6859779" y="2639377"/>
          <a:ext cx="3738371" cy="1297305"/>
        </p:xfrm>
        <a:graphic>
          <a:graphicData uri="http://schemas.openxmlformats.org/drawingml/2006/table">
            <a:tbl>
              <a:tblPr firstRow="1" bandRow="1">
                <a:tableStyleId>{5C22544A-7EE6-4342-B048-85BDC9FD1C3A}</a:tableStyleId>
              </a:tblPr>
              <a:tblGrid>
                <a:gridCol w="938021">
                  <a:extLst>
                    <a:ext uri="{9D8B030D-6E8A-4147-A177-3AD203B41FA5}">
                      <a16:colId xmlns:a16="http://schemas.microsoft.com/office/drawing/2014/main" val="2517531301"/>
                    </a:ext>
                  </a:extLst>
                </a:gridCol>
                <a:gridCol w="933450">
                  <a:extLst>
                    <a:ext uri="{9D8B030D-6E8A-4147-A177-3AD203B41FA5}">
                      <a16:colId xmlns:a16="http://schemas.microsoft.com/office/drawing/2014/main" val="1668947887"/>
                    </a:ext>
                  </a:extLst>
                </a:gridCol>
                <a:gridCol w="933450">
                  <a:extLst>
                    <a:ext uri="{9D8B030D-6E8A-4147-A177-3AD203B41FA5}">
                      <a16:colId xmlns:a16="http://schemas.microsoft.com/office/drawing/2014/main" val="1135630"/>
                    </a:ext>
                  </a:extLst>
                </a:gridCol>
                <a:gridCol w="933450">
                  <a:extLst>
                    <a:ext uri="{9D8B030D-6E8A-4147-A177-3AD203B41FA5}">
                      <a16:colId xmlns:a16="http://schemas.microsoft.com/office/drawing/2014/main" val="3964061617"/>
                    </a:ext>
                  </a:extLst>
                </a:gridCol>
              </a:tblGrid>
              <a:tr h="190500">
                <a:tc>
                  <a:txBody>
                    <a:bodyPr/>
                    <a:lstStyle/>
                    <a:p>
                      <a:pPr algn="ctr" fontAlgn="b"/>
                      <a:r>
                        <a:rPr lang="en-US" sz="1100" u="none" strike="noStrike" dirty="0">
                          <a:effectLst/>
                        </a:rPr>
                        <a:t>Models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Train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Test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Valid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0408874"/>
                  </a:ext>
                </a:extLst>
              </a:tr>
              <a:tr h="190500">
                <a:tc>
                  <a:txBody>
                    <a:bodyPr/>
                    <a:lstStyle/>
                    <a:p>
                      <a:pPr algn="l" fontAlgn="b"/>
                      <a:r>
                        <a:rPr lang="en-US" sz="1100" u="none" strike="noStrike" dirty="0" err="1">
                          <a:effectLst/>
                        </a:rPr>
                        <a:t>kNN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45.12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31.3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32.75</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884865"/>
                  </a:ext>
                </a:extLst>
              </a:tr>
              <a:tr h="190500">
                <a:tc>
                  <a:txBody>
                    <a:bodyPr/>
                    <a:lstStyle/>
                    <a:p>
                      <a:pPr algn="l" fontAlgn="b"/>
                      <a:r>
                        <a:rPr lang="en-US" sz="1100" u="none" strike="noStrike" dirty="0">
                          <a:effectLst/>
                        </a:rPr>
                        <a:t>DNN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94.63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48.96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47.69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5458911"/>
                  </a:ext>
                </a:extLst>
              </a:tr>
              <a:tr h="190500">
                <a:tc>
                  <a:txBody>
                    <a:bodyPr/>
                    <a:lstStyle/>
                    <a:p>
                      <a:pPr algn="l" fontAlgn="b"/>
                      <a:r>
                        <a:rPr lang="en-US" sz="1100" u="none" strike="noStrike" dirty="0">
                          <a:effectLst/>
                        </a:rPr>
                        <a:t>CNN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lvl="0" algn="ctr">
                        <a:buNone/>
                      </a:pPr>
                      <a:r>
                        <a:rPr lang="en-US" sz="1100" u="none" strike="noStrike">
                          <a:effectLst/>
                        </a:rPr>
                        <a:t>73.82</a:t>
                      </a:r>
                      <a:endParaRPr lang="en-US"/>
                    </a:p>
                  </a:txBody>
                  <a:tcPr marL="9525" marR="9525" marT="9525" marB="0" anchor="ctr"/>
                </a:tc>
                <a:tc>
                  <a:txBody>
                    <a:bodyPr/>
                    <a:lstStyle/>
                    <a:p>
                      <a:pPr lvl="0" algn="ctr">
                        <a:buNone/>
                      </a:pPr>
                      <a:r>
                        <a:rPr lang="en-US" sz="1100" u="none" strike="noStrike">
                          <a:effectLst/>
                        </a:rPr>
                        <a:t>57.21</a:t>
                      </a:r>
                      <a:endParaRPr lang="en-US"/>
                    </a:p>
                  </a:txBody>
                  <a:tcPr marL="9525" marR="9525" marT="9525" marB="0" anchor="ctr"/>
                </a:tc>
                <a:tc>
                  <a:txBody>
                    <a:bodyPr/>
                    <a:lstStyle/>
                    <a:p>
                      <a:pPr lvl="0" algn="ctr">
                        <a:buNone/>
                      </a:pPr>
                      <a:r>
                        <a:rPr lang="en-US" sz="1100" u="none" strike="noStrike">
                          <a:effectLst/>
                        </a:rPr>
                        <a:t>56.06</a:t>
                      </a:r>
                      <a:endParaRPr lang="en-US"/>
                    </a:p>
                  </a:txBody>
                  <a:tcPr marL="9525" marR="9525" marT="9525" marB="0" anchor="ctr"/>
                </a:tc>
                <a:extLst>
                  <a:ext uri="{0D108BD9-81ED-4DB2-BD59-A6C34878D82A}">
                    <a16:rowId xmlns:a16="http://schemas.microsoft.com/office/drawing/2014/main" val="2947091019"/>
                  </a:ext>
                </a:extLst>
              </a:tr>
              <a:tr h="190500">
                <a:tc>
                  <a:txBody>
                    <a:bodyPr/>
                    <a:lstStyle/>
                    <a:p>
                      <a:pPr algn="l" fontAlgn="b"/>
                      <a:r>
                        <a:rPr lang="en-US" sz="1100" u="none" strike="noStrike" dirty="0">
                          <a:effectLst/>
                        </a:rPr>
                        <a:t>RNN (LSTM)</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89.03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61.97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lvl="0" algn="ctr">
                        <a:buNone/>
                      </a:pPr>
                      <a:r>
                        <a:rPr lang="en-US" sz="1100" u="none" strike="noStrike">
                          <a:effectLst/>
                        </a:rPr>
                        <a:t>62.01</a:t>
                      </a:r>
                      <a:endParaRPr lang="en-US"/>
                    </a:p>
                  </a:txBody>
                  <a:tcPr marL="9525" marR="9525" marT="9525" marB="0" anchor="ctr"/>
                </a:tc>
                <a:extLst>
                  <a:ext uri="{0D108BD9-81ED-4DB2-BD59-A6C34878D82A}">
                    <a16:rowId xmlns:a16="http://schemas.microsoft.com/office/drawing/2014/main" val="2750378288"/>
                  </a:ext>
                </a:extLst>
              </a:tr>
              <a:tr h="190500">
                <a:tc>
                  <a:txBody>
                    <a:bodyPr/>
                    <a:lstStyle/>
                    <a:p>
                      <a:pPr algn="l" fontAlgn="b"/>
                      <a:r>
                        <a:rPr lang="en-US" sz="1100" u="none" strike="noStrike" dirty="0">
                          <a:effectLst/>
                        </a:rPr>
                        <a:t>RNN (GRU)</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lvl="0" algn="ctr">
                        <a:buNone/>
                      </a:pPr>
                      <a:r>
                        <a:rPr lang="en-US" sz="1100" u="none" strike="noStrike">
                          <a:effectLst/>
                        </a:rPr>
                        <a:t>83.59</a:t>
                      </a:r>
                      <a:endParaRPr lang="en-US"/>
                    </a:p>
                  </a:txBody>
                  <a:tcPr marL="9525" marR="9525" marT="9525" marB="0" anchor="ctr"/>
                </a:tc>
                <a:tc>
                  <a:txBody>
                    <a:bodyPr/>
                    <a:lstStyle/>
                    <a:p>
                      <a:pPr lvl="0" algn="ctr">
                        <a:buNone/>
                      </a:pPr>
                      <a:r>
                        <a:rPr lang="en-US" sz="1100" u="none" strike="noStrike">
                          <a:effectLst/>
                        </a:rPr>
                        <a:t>54.28</a:t>
                      </a:r>
                      <a:endParaRPr lang="en-US"/>
                    </a:p>
                  </a:txBody>
                  <a:tcPr marL="9525" marR="9525" marT="9525" marB="0" anchor="ctr"/>
                </a:tc>
                <a:tc>
                  <a:txBody>
                    <a:bodyPr/>
                    <a:lstStyle/>
                    <a:p>
                      <a:pPr algn="ctr" fontAlgn="b"/>
                      <a:r>
                        <a:rPr lang="en-US" sz="1100" u="none" strike="noStrike" dirty="0">
                          <a:effectLst/>
                        </a:rPr>
                        <a:t>56.36</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94683857"/>
                  </a:ext>
                </a:extLst>
              </a:tr>
            </a:tbl>
          </a:graphicData>
        </a:graphic>
      </p:graphicFrame>
      <p:graphicFrame>
        <p:nvGraphicFramePr>
          <p:cNvPr id="9" name="Table 8">
            <a:extLst>
              <a:ext uri="{FF2B5EF4-FFF2-40B4-BE49-F238E27FC236}">
                <a16:creationId xmlns:a16="http://schemas.microsoft.com/office/drawing/2014/main" id="{74B37CF7-5989-6B68-16CF-A65E9F2D0D80}"/>
              </a:ext>
            </a:extLst>
          </p:cNvPr>
          <p:cNvGraphicFramePr>
            <a:graphicFrameLocks noGrp="1"/>
          </p:cNvGraphicFramePr>
          <p:nvPr>
            <p:extLst>
              <p:ext uri="{D42A27DB-BD31-4B8C-83A1-F6EECF244321}">
                <p14:modId xmlns:p14="http://schemas.microsoft.com/office/powerpoint/2010/main" val="2186143695"/>
              </p:ext>
            </p:extLst>
          </p:nvPr>
        </p:nvGraphicFramePr>
        <p:xfrm>
          <a:off x="1201929" y="4988051"/>
          <a:ext cx="3744721" cy="1415415"/>
        </p:xfrm>
        <a:graphic>
          <a:graphicData uri="http://schemas.openxmlformats.org/drawingml/2006/table">
            <a:tbl>
              <a:tblPr firstRow="1" bandRow="1">
                <a:tableStyleId>{5C22544A-7EE6-4342-B048-85BDC9FD1C3A}</a:tableStyleId>
              </a:tblPr>
              <a:tblGrid>
                <a:gridCol w="944371">
                  <a:extLst>
                    <a:ext uri="{9D8B030D-6E8A-4147-A177-3AD203B41FA5}">
                      <a16:colId xmlns:a16="http://schemas.microsoft.com/office/drawing/2014/main" val="3024421180"/>
                    </a:ext>
                  </a:extLst>
                </a:gridCol>
                <a:gridCol w="933450">
                  <a:extLst>
                    <a:ext uri="{9D8B030D-6E8A-4147-A177-3AD203B41FA5}">
                      <a16:colId xmlns:a16="http://schemas.microsoft.com/office/drawing/2014/main" val="4135468837"/>
                    </a:ext>
                  </a:extLst>
                </a:gridCol>
                <a:gridCol w="933450">
                  <a:extLst>
                    <a:ext uri="{9D8B030D-6E8A-4147-A177-3AD203B41FA5}">
                      <a16:colId xmlns:a16="http://schemas.microsoft.com/office/drawing/2014/main" val="2763549624"/>
                    </a:ext>
                  </a:extLst>
                </a:gridCol>
                <a:gridCol w="933450">
                  <a:extLst>
                    <a:ext uri="{9D8B030D-6E8A-4147-A177-3AD203B41FA5}">
                      <a16:colId xmlns:a16="http://schemas.microsoft.com/office/drawing/2014/main" val="91368705"/>
                    </a:ext>
                  </a:extLst>
                </a:gridCol>
              </a:tblGrid>
              <a:tr h="190500">
                <a:tc>
                  <a:txBody>
                    <a:bodyPr/>
                    <a:lstStyle/>
                    <a:p>
                      <a:pPr algn="ctr" fontAlgn="b"/>
                      <a:r>
                        <a:rPr lang="en-US" sz="1100" u="none" strike="noStrike" dirty="0">
                          <a:effectLst/>
                        </a:rPr>
                        <a:t>Models</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Train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Test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Valid Accuracy (%)</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88017051"/>
                  </a:ext>
                </a:extLst>
              </a:tr>
              <a:tr h="190500">
                <a:tc>
                  <a:txBody>
                    <a:bodyPr/>
                    <a:lstStyle/>
                    <a:p>
                      <a:pPr algn="l" fontAlgn="b"/>
                      <a:r>
                        <a:rPr lang="en-US" sz="1100" u="none" strike="noStrike" dirty="0">
                          <a:effectLst/>
                        </a:rPr>
                        <a:t>DNN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94.83</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90.63</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90.69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63039113"/>
                  </a:ext>
                </a:extLst>
              </a:tr>
              <a:tr h="190500">
                <a:tc>
                  <a:txBody>
                    <a:bodyPr/>
                    <a:lstStyle/>
                    <a:p>
                      <a:pPr algn="l" fontAlgn="b"/>
                      <a:r>
                        <a:rPr lang="en-US" sz="1100" u="none" strike="noStrike" dirty="0">
                          <a:effectLst/>
                        </a:rPr>
                        <a:t>CNN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90.12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86.62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87.57</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12898953"/>
                  </a:ext>
                </a:extLst>
              </a:tr>
              <a:tr h="190500">
                <a:tc>
                  <a:txBody>
                    <a:bodyPr/>
                    <a:lstStyle/>
                    <a:p>
                      <a:pPr algn="l" fontAlgn="b"/>
                      <a:r>
                        <a:rPr lang="en-US" sz="1100" u="none" strike="noStrike" dirty="0">
                          <a:effectLst/>
                        </a:rPr>
                        <a:t>RNN (LSTM + GRU)</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95.99</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90.84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a:effectLst/>
                        </a:rPr>
                        <a:t>91.34</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84245654"/>
                  </a:ext>
                </a:extLst>
              </a:tr>
              <a:tr h="190500">
                <a:tc>
                  <a:txBody>
                    <a:bodyPr/>
                    <a:lstStyle/>
                    <a:p>
                      <a:pPr algn="l" fontAlgn="b"/>
                      <a:r>
                        <a:rPr lang="en-US" sz="1100" u="none" strike="noStrike" dirty="0">
                          <a:effectLst/>
                        </a:rPr>
                        <a:t>Hybrid (CNN + RNN)</a:t>
                      </a:r>
                      <a:endParaRPr lang="en-US" sz="1100" b="0" i="0" u="none" strike="noStrike" dirty="0">
                        <a:solidFill>
                          <a:srgbClr val="000000"/>
                        </a:solidFill>
                        <a:effectLst/>
                        <a:latin typeface="Calibri" panose="020F0502020204030204" pitchFamily="34" charset="0"/>
                      </a:endParaRPr>
                    </a:p>
                  </a:txBody>
                  <a:tcPr marR="9525" marT="9525" marB="0" anchor="ctr"/>
                </a:tc>
                <a:tc>
                  <a:txBody>
                    <a:bodyPr/>
                    <a:lstStyle/>
                    <a:p>
                      <a:pPr algn="ctr" fontAlgn="b"/>
                      <a:r>
                        <a:rPr lang="en-US" sz="1100" u="none" strike="noStrike" dirty="0">
                          <a:effectLst/>
                        </a:rPr>
                        <a:t>94.18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89.87</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effectLst/>
                        </a:rPr>
                        <a:t>90.11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3559310"/>
                  </a:ext>
                </a:extLst>
              </a:tr>
            </a:tbl>
          </a:graphicData>
        </a:graphic>
      </p:graphicFrame>
      <p:sp>
        <p:nvSpPr>
          <p:cNvPr id="13" name="Content Placeholder 2">
            <a:extLst>
              <a:ext uri="{FF2B5EF4-FFF2-40B4-BE49-F238E27FC236}">
                <a16:creationId xmlns:a16="http://schemas.microsoft.com/office/drawing/2014/main" id="{48F6D1E3-97F5-9A95-7879-7C0CF89A44D0}"/>
              </a:ext>
            </a:extLst>
          </p:cNvPr>
          <p:cNvSpPr txBox="1">
            <a:spLocks/>
          </p:cNvSpPr>
          <p:nvPr/>
        </p:nvSpPr>
        <p:spPr>
          <a:xfrm>
            <a:off x="6184898" y="4526531"/>
            <a:ext cx="4686301" cy="2062733"/>
          </a:xfrm>
          <a:prstGeom prst="rect">
            <a:avLst/>
          </a:prstGeom>
          <a:noFill/>
          <a:ln>
            <a:solidFill>
              <a:schemeClr val="tx1"/>
            </a:solidFill>
            <a:prstDash val="sysDash"/>
          </a:ln>
        </p:spPr>
        <p:txBody>
          <a:bodyPr vert="horz" lIns="182880" tIns="45720" rIns="182880" bIns="45720" rtlCol="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Primary experiment - 250 </a:t>
            </a:r>
            <a:r>
              <a:rPr lang="en-US" sz="1600" dirty="0" err="1"/>
              <a:t>Vec</a:t>
            </a:r>
            <a:r>
              <a:rPr lang="en-US" sz="1600" dirty="0"/>
              <a:t> models with Audio + Theme features performed better than comparable Audio feature only models</a:t>
            </a:r>
          </a:p>
          <a:p>
            <a:r>
              <a:rPr lang="en-US" sz="1600" dirty="0"/>
              <a:t>Secondary experiment – 125 </a:t>
            </a:r>
            <a:r>
              <a:rPr lang="en-US" sz="1600" dirty="0" err="1"/>
              <a:t>Vec</a:t>
            </a:r>
            <a:r>
              <a:rPr lang="en-US" sz="1600" dirty="0"/>
              <a:t> models performed better than 250 </a:t>
            </a:r>
            <a:r>
              <a:rPr lang="en-US" sz="1600" dirty="0" err="1"/>
              <a:t>Vec</a:t>
            </a:r>
            <a:r>
              <a:rPr lang="en-US" sz="1600" dirty="0"/>
              <a:t> models</a:t>
            </a:r>
          </a:p>
        </p:txBody>
      </p:sp>
    </p:spTree>
    <p:extLst>
      <p:ext uri="{BB962C8B-B14F-4D97-AF65-F5344CB8AC3E}">
        <p14:creationId xmlns:p14="http://schemas.microsoft.com/office/powerpoint/2010/main" val="3955954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92243-A9DF-6A9C-5B1A-F6D3A8EA80CC}"/>
              </a:ext>
            </a:extLst>
          </p:cNvPr>
          <p:cNvSpPr>
            <a:spLocks noGrp="1"/>
          </p:cNvSpPr>
          <p:nvPr>
            <p:ph type="body" idx="1"/>
          </p:nvPr>
        </p:nvSpPr>
        <p:spPr>
          <a:xfrm>
            <a:off x="566928" y="2185166"/>
            <a:ext cx="8558784" cy="3790483"/>
          </a:xfrm>
        </p:spPr>
        <p:txBody>
          <a:bodyPr>
            <a:noAutofit/>
          </a:bodyPr>
          <a:lstStyle/>
          <a:p>
            <a:pPr marL="285750" indent="-285750">
              <a:buFont typeface="Arial" panose="020B0604020202020204" pitchFamily="34" charset="0"/>
              <a:buChar char="•"/>
            </a:pPr>
            <a:r>
              <a:rPr lang="en-US" dirty="0"/>
              <a:t>When we look at all the data, we can clearly see that lyric/theme features have certainly helped in increasing the metrics.</a:t>
            </a:r>
          </a:p>
          <a:p>
            <a:pPr marL="285750" indent="-285750">
              <a:buFont typeface="Arial" panose="020B0604020202020204" pitchFamily="34" charset="0"/>
              <a:buChar char="•"/>
            </a:pPr>
            <a:r>
              <a:rPr lang="en-US" dirty="0"/>
              <a:t>Overall, the best performance by sheer valid accuracy is DNN which is of 86% for 250 </a:t>
            </a:r>
            <a:r>
              <a:rPr lang="en-US" dirty="0" err="1"/>
              <a:t>Vec</a:t>
            </a:r>
            <a:r>
              <a:rPr lang="en-US" dirty="0"/>
              <a:t> dataset. Not far behind is RNN – LSTM which is 85%. These minor differences can be considered negligible in the grand scheme of things. The differences can also arise due to the randomized nature, so training once more might result in slightly different metrics.</a:t>
            </a:r>
          </a:p>
          <a:p>
            <a:pPr marL="285750" indent="-285750">
              <a:buFont typeface="Arial" panose="020B0604020202020204" pitchFamily="34" charset="0"/>
              <a:buChar char="•"/>
            </a:pPr>
            <a:r>
              <a:rPr lang="en-US" dirty="0"/>
              <a:t>The worst performance is by KNN which is a simple ML model. This is expected as this model will find it difficult to fit for a high dimensional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B2B3A3AD-6D01-1A77-826B-44F5F159BD04}"/>
              </a:ext>
            </a:extLst>
          </p:cNvPr>
          <p:cNvSpPr>
            <a:spLocks noGrp="1"/>
          </p:cNvSpPr>
          <p:nvPr>
            <p:ph type="title"/>
          </p:nvPr>
        </p:nvSpPr>
        <p:spPr/>
        <p:txBody>
          <a:bodyPr/>
          <a:lstStyle/>
          <a:p>
            <a:r>
              <a:rPr lang="en-US"/>
              <a:t>Results analysis	</a:t>
            </a:r>
          </a:p>
        </p:txBody>
      </p:sp>
    </p:spTree>
    <p:extLst>
      <p:ext uri="{BB962C8B-B14F-4D97-AF65-F5344CB8AC3E}">
        <p14:creationId xmlns:p14="http://schemas.microsoft.com/office/powerpoint/2010/main" val="28884631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1EF65-15CE-9B77-927F-2BAFF277C24A}"/>
              </a:ext>
            </a:extLst>
          </p:cNvPr>
          <p:cNvSpPr>
            <a:spLocks noGrp="1"/>
          </p:cNvSpPr>
          <p:nvPr>
            <p:ph type="body" idx="10"/>
          </p:nvPr>
        </p:nvSpPr>
        <p:spPr>
          <a:xfrm>
            <a:off x="566927" y="2185416"/>
            <a:ext cx="7470648" cy="3732425"/>
          </a:xfrm>
        </p:spPr>
        <p:txBody>
          <a:bodyPr/>
          <a:lstStyle/>
          <a:p>
            <a:r>
              <a:rPr lang="en-US" sz="1800" dirty="0"/>
              <a:t>When we consider the models for audio only, we see a clear a downfall in accuracy.</a:t>
            </a:r>
          </a:p>
          <a:p>
            <a:r>
              <a:rPr lang="en-US" sz="1800" dirty="0"/>
              <a:t>This trend where the model is unable to properly learn the dataset is common for all the algorithms.</a:t>
            </a:r>
          </a:p>
          <a:p>
            <a:r>
              <a:rPr lang="en-US" sz="1800" dirty="0"/>
              <a:t>We can see high train accuracies but unfortunately the test accuracies tends to plateau. This plateauing shows us that while the model tries to learn, it never learns to generalize well.</a:t>
            </a:r>
          </a:p>
          <a:p>
            <a:r>
              <a:rPr lang="en-US" sz="1800" dirty="0"/>
              <a:t>This tells us that just audio MFCC features are not enough to predict well. The best model in this case was RNN with 62% valid accuracy.</a:t>
            </a:r>
          </a:p>
          <a:p>
            <a:endParaRPr lang="en-US" sz="1800" dirty="0"/>
          </a:p>
        </p:txBody>
      </p:sp>
      <p:sp>
        <p:nvSpPr>
          <p:cNvPr id="2" name="Title 1">
            <a:extLst>
              <a:ext uri="{FF2B5EF4-FFF2-40B4-BE49-F238E27FC236}">
                <a16:creationId xmlns:a16="http://schemas.microsoft.com/office/drawing/2014/main" id="{69FF02E8-553D-B117-D86D-107F37BA5015}"/>
              </a:ext>
            </a:extLst>
          </p:cNvPr>
          <p:cNvSpPr>
            <a:spLocks noGrp="1"/>
          </p:cNvSpPr>
          <p:nvPr>
            <p:ph type="title"/>
          </p:nvPr>
        </p:nvSpPr>
        <p:spPr/>
        <p:txBody>
          <a:bodyPr/>
          <a:lstStyle/>
          <a:p>
            <a:r>
              <a:rPr lang="en-US" dirty="0"/>
              <a:t>Results analysis - Audio only models</a:t>
            </a:r>
          </a:p>
        </p:txBody>
      </p:sp>
      <p:graphicFrame>
        <p:nvGraphicFramePr>
          <p:cNvPr id="5" name="Chart 4">
            <a:extLst>
              <a:ext uri="{FF2B5EF4-FFF2-40B4-BE49-F238E27FC236}">
                <a16:creationId xmlns:a16="http://schemas.microsoft.com/office/drawing/2014/main" id="{F943CE74-67B7-F512-423F-1DF7476F736E}"/>
              </a:ext>
            </a:extLst>
          </p:cNvPr>
          <p:cNvGraphicFramePr>
            <a:graphicFrameLocks/>
          </p:cNvGraphicFramePr>
          <p:nvPr>
            <p:extLst>
              <p:ext uri="{D42A27DB-BD31-4B8C-83A1-F6EECF244321}">
                <p14:modId xmlns:p14="http://schemas.microsoft.com/office/powerpoint/2010/main" val="1555567496"/>
              </p:ext>
            </p:extLst>
          </p:nvPr>
        </p:nvGraphicFramePr>
        <p:xfrm>
          <a:off x="8037575" y="2572848"/>
          <a:ext cx="3182112" cy="27408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0697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AE5A5-11DE-13C0-E819-3F70B5A87837}"/>
              </a:ext>
            </a:extLst>
          </p:cNvPr>
          <p:cNvSpPr>
            <a:spLocks noGrp="1"/>
          </p:cNvSpPr>
          <p:nvPr>
            <p:ph type="body" idx="10"/>
          </p:nvPr>
        </p:nvSpPr>
        <p:spPr>
          <a:xfrm>
            <a:off x="566928" y="2185416"/>
            <a:ext cx="7470648" cy="3732425"/>
          </a:xfrm>
        </p:spPr>
        <p:txBody>
          <a:bodyPr>
            <a:noAutofit/>
          </a:bodyPr>
          <a:lstStyle/>
          <a:p>
            <a:r>
              <a:rPr lang="en-US" sz="1800" dirty="0"/>
              <a:t>The trend of test accuracy plateauing does not happen to these models. The loss graphs show a natural descent which lets us know that the models are able to properly learn.</a:t>
            </a:r>
          </a:p>
          <a:p>
            <a:r>
              <a:rPr lang="en-US" sz="1800" dirty="0"/>
              <a:t>While train accuracy hovers around 96%, we see a relatively more variation in Valid accuracy. One would expect RNN to perform best since the sequence nature of songs would be perfect fit for this architecture, but It was slightly overshadowed by DNN. Again, the difference is negligible. CNN performed relatively worse compared to DNN and RNN.</a:t>
            </a:r>
          </a:p>
          <a:p>
            <a:r>
              <a:rPr lang="en-US" sz="1800" dirty="0"/>
              <a:t>We had high hopes for hybrid models, perhaps the strengths of RNN and CNN could be combined but unfortunately there was no specific improvement over other pure algorithm models.</a:t>
            </a:r>
          </a:p>
          <a:p>
            <a:endParaRPr lang="en-US" sz="1800" dirty="0"/>
          </a:p>
        </p:txBody>
      </p:sp>
      <p:sp>
        <p:nvSpPr>
          <p:cNvPr id="2" name="Title 1">
            <a:extLst>
              <a:ext uri="{FF2B5EF4-FFF2-40B4-BE49-F238E27FC236}">
                <a16:creationId xmlns:a16="http://schemas.microsoft.com/office/drawing/2014/main" id="{BD9FDCA1-9553-A709-13FC-620FEC59FBDA}"/>
              </a:ext>
            </a:extLst>
          </p:cNvPr>
          <p:cNvSpPr>
            <a:spLocks noGrp="1"/>
          </p:cNvSpPr>
          <p:nvPr>
            <p:ph type="title"/>
          </p:nvPr>
        </p:nvSpPr>
        <p:spPr/>
        <p:txBody>
          <a:bodyPr/>
          <a:lstStyle/>
          <a:p>
            <a:r>
              <a:rPr lang="en-US"/>
              <a:t>Results analysis - Audio + Theme models</a:t>
            </a:r>
          </a:p>
        </p:txBody>
      </p:sp>
      <p:graphicFrame>
        <p:nvGraphicFramePr>
          <p:cNvPr id="4" name="Chart 3">
            <a:extLst>
              <a:ext uri="{FF2B5EF4-FFF2-40B4-BE49-F238E27FC236}">
                <a16:creationId xmlns:a16="http://schemas.microsoft.com/office/drawing/2014/main" id="{E3FBD926-9650-CAE8-DD25-A2BC1A4CBE14}"/>
              </a:ext>
            </a:extLst>
          </p:cNvPr>
          <p:cNvGraphicFramePr>
            <a:graphicFrameLocks/>
          </p:cNvGraphicFramePr>
          <p:nvPr>
            <p:extLst>
              <p:ext uri="{D42A27DB-BD31-4B8C-83A1-F6EECF244321}">
                <p14:modId xmlns:p14="http://schemas.microsoft.com/office/powerpoint/2010/main" val="2706743505"/>
              </p:ext>
            </p:extLst>
          </p:nvPr>
        </p:nvGraphicFramePr>
        <p:xfrm>
          <a:off x="8036981" y="2570265"/>
          <a:ext cx="3182112" cy="27431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06181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44695E-A46E-ACF1-EFD0-28E9BCE9DEB7}"/>
              </a:ext>
            </a:extLst>
          </p:cNvPr>
          <p:cNvSpPr>
            <a:spLocks noGrp="1"/>
          </p:cNvSpPr>
          <p:nvPr>
            <p:ph type="body" idx="10"/>
          </p:nvPr>
        </p:nvSpPr>
        <p:spPr>
          <a:xfrm>
            <a:off x="566928" y="2185166"/>
            <a:ext cx="8557757" cy="3732425"/>
          </a:xfrm>
        </p:spPr>
        <p:txBody>
          <a:bodyPr/>
          <a:lstStyle/>
          <a:p>
            <a:r>
              <a:rPr lang="en-US" sz="1800" dirty="0"/>
              <a:t>One of things we wanted to compare was the performance of LSTM vs GRU. Judging by the results, we see both performs equally well with LSTM performing slightly higher.</a:t>
            </a:r>
          </a:p>
          <a:p>
            <a:r>
              <a:rPr lang="en-US" sz="1800" dirty="0"/>
              <a:t>The increase in metrics for LSTM can be attributed to the fact that although LSTM is much slower and requires more memory, it can remember longer sequences.</a:t>
            </a:r>
          </a:p>
          <a:p>
            <a:r>
              <a:rPr lang="en-US" sz="1800" dirty="0"/>
              <a:t>This results is specific only to our datasets. It is not possible to truly determine that one is better than the other as there will always be specific scenarios or datasets where one outperforms the other.</a:t>
            </a:r>
          </a:p>
        </p:txBody>
      </p:sp>
      <p:sp>
        <p:nvSpPr>
          <p:cNvPr id="2" name="Title 1">
            <a:extLst>
              <a:ext uri="{FF2B5EF4-FFF2-40B4-BE49-F238E27FC236}">
                <a16:creationId xmlns:a16="http://schemas.microsoft.com/office/drawing/2014/main" id="{2FBE9C0D-D574-1EDA-9DD2-78AA72CF6DA2}"/>
              </a:ext>
            </a:extLst>
          </p:cNvPr>
          <p:cNvSpPr>
            <a:spLocks noGrp="1"/>
          </p:cNvSpPr>
          <p:nvPr>
            <p:ph type="title"/>
          </p:nvPr>
        </p:nvSpPr>
        <p:spPr/>
        <p:txBody>
          <a:bodyPr/>
          <a:lstStyle/>
          <a:p>
            <a:r>
              <a:rPr lang="en-US"/>
              <a:t>Results analysis - LSTM vs GRU</a:t>
            </a:r>
          </a:p>
        </p:txBody>
      </p:sp>
    </p:spTree>
    <p:extLst>
      <p:ext uri="{BB962C8B-B14F-4D97-AF65-F5344CB8AC3E}">
        <p14:creationId xmlns:p14="http://schemas.microsoft.com/office/powerpoint/2010/main" val="259526527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B5E71-E25F-E771-804D-B3AADDCA5F6B}"/>
              </a:ext>
            </a:extLst>
          </p:cNvPr>
          <p:cNvSpPr>
            <a:spLocks noGrp="1"/>
          </p:cNvSpPr>
          <p:nvPr>
            <p:ph type="body" idx="10"/>
          </p:nvPr>
        </p:nvSpPr>
        <p:spPr>
          <a:xfrm>
            <a:off x="566929" y="2185416"/>
            <a:ext cx="7470648" cy="3732425"/>
          </a:xfrm>
        </p:spPr>
        <p:txBody>
          <a:bodyPr/>
          <a:lstStyle/>
          <a:p>
            <a:r>
              <a:rPr lang="en-US" sz="1800" dirty="0"/>
              <a:t>While 125 </a:t>
            </a:r>
            <a:r>
              <a:rPr lang="en-US" sz="1800" dirty="0" err="1"/>
              <a:t>vec</a:t>
            </a:r>
            <a:r>
              <a:rPr lang="en-US" sz="1800" dirty="0"/>
              <a:t> dataset was considered as our secondary dataset, the models have performed much better than 250 </a:t>
            </a:r>
            <a:r>
              <a:rPr lang="en-US" sz="1800" dirty="0" err="1"/>
              <a:t>vec</a:t>
            </a:r>
            <a:r>
              <a:rPr lang="en-US" sz="1800" dirty="0"/>
              <a:t> datasets.</a:t>
            </a:r>
          </a:p>
          <a:p>
            <a:r>
              <a:rPr lang="en-US" sz="1800" dirty="0"/>
              <a:t>All algorithms see a significant increase in metrics where all except CNN break the 90% barrier. The highest being 91% for RNN model. This model uses both LSTM and GRU for its layers, but DNN and Hybrid models are not far behind at 90%.</a:t>
            </a:r>
          </a:p>
          <a:p>
            <a:r>
              <a:rPr lang="en-US" sz="1800" dirty="0"/>
              <a:t>The results shows us that perhaps it is better to have a greater number of  songs than having longer songs with more data.</a:t>
            </a:r>
          </a:p>
        </p:txBody>
      </p:sp>
      <p:sp>
        <p:nvSpPr>
          <p:cNvPr id="2" name="Title 1">
            <a:extLst>
              <a:ext uri="{FF2B5EF4-FFF2-40B4-BE49-F238E27FC236}">
                <a16:creationId xmlns:a16="http://schemas.microsoft.com/office/drawing/2014/main" id="{4FB4D432-74B6-3AA4-194D-3202EB1D5CE4}"/>
              </a:ext>
            </a:extLst>
          </p:cNvPr>
          <p:cNvSpPr>
            <a:spLocks noGrp="1"/>
          </p:cNvSpPr>
          <p:nvPr>
            <p:ph type="title"/>
          </p:nvPr>
        </p:nvSpPr>
        <p:spPr/>
        <p:txBody>
          <a:bodyPr/>
          <a:lstStyle/>
          <a:p>
            <a:r>
              <a:rPr lang="en-US"/>
              <a:t>Results analysis - 125 </a:t>
            </a:r>
            <a:r>
              <a:rPr lang="en-US" err="1"/>
              <a:t>Vec</a:t>
            </a:r>
            <a:r>
              <a:rPr lang="en-US"/>
              <a:t> models	</a:t>
            </a:r>
          </a:p>
        </p:txBody>
      </p:sp>
      <p:graphicFrame>
        <p:nvGraphicFramePr>
          <p:cNvPr id="4" name="Chart 3">
            <a:extLst>
              <a:ext uri="{FF2B5EF4-FFF2-40B4-BE49-F238E27FC236}">
                <a16:creationId xmlns:a16="http://schemas.microsoft.com/office/drawing/2014/main" id="{81138DE9-C8E9-3295-CAAF-9941B98BC935}"/>
              </a:ext>
            </a:extLst>
          </p:cNvPr>
          <p:cNvGraphicFramePr>
            <a:graphicFrameLocks/>
          </p:cNvGraphicFramePr>
          <p:nvPr>
            <p:extLst>
              <p:ext uri="{D42A27DB-BD31-4B8C-83A1-F6EECF244321}">
                <p14:modId xmlns:p14="http://schemas.microsoft.com/office/powerpoint/2010/main" val="3878077336"/>
              </p:ext>
            </p:extLst>
          </p:nvPr>
        </p:nvGraphicFramePr>
        <p:xfrm>
          <a:off x="8041764" y="2570516"/>
          <a:ext cx="3182112"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932995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975727-E67F-622A-60D3-17FD00B77A64}"/>
              </a:ext>
            </a:extLst>
          </p:cNvPr>
          <p:cNvSpPr>
            <a:spLocks noGrp="1"/>
          </p:cNvSpPr>
          <p:nvPr>
            <p:ph type="body" idx="10"/>
          </p:nvPr>
        </p:nvSpPr>
        <p:spPr/>
        <p:txBody>
          <a:bodyPr/>
          <a:lstStyle/>
          <a:p>
            <a:r>
              <a:rPr lang="en-US" sz="1800"/>
              <a:t>In Ablation study, we remove parts of components of a system to measure the impact of these components.</a:t>
            </a:r>
          </a:p>
          <a:p>
            <a:r>
              <a:rPr lang="en-US" sz="1800"/>
              <a:t>In our project, it comes in the form of Lyrical/Theme features. Removing it, we see a huge drop in performance almost the point where the networks cant learn enough. It is important to pad the MFCC features with extra help for models.</a:t>
            </a:r>
          </a:p>
          <a:p>
            <a:r>
              <a:rPr lang="en-US" sz="1800"/>
              <a:t>125 </a:t>
            </a:r>
            <a:r>
              <a:rPr lang="en-US" sz="1800" err="1"/>
              <a:t>vec</a:t>
            </a:r>
            <a:r>
              <a:rPr lang="en-US" sz="1800"/>
              <a:t> dataset shows the impact of vector component. Small vector but more tracks has much better impact on the metrics compared to 250 </a:t>
            </a:r>
            <a:r>
              <a:rPr lang="en-US" sz="1800" err="1"/>
              <a:t>vec</a:t>
            </a:r>
            <a:r>
              <a:rPr lang="en-US" sz="1800"/>
              <a:t>.</a:t>
            </a:r>
          </a:p>
        </p:txBody>
      </p:sp>
      <p:sp>
        <p:nvSpPr>
          <p:cNvPr id="2" name="Title 1">
            <a:extLst>
              <a:ext uri="{FF2B5EF4-FFF2-40B4-BE49-F238E27FC236}">
                <a16:creationId xmlns:a16="http://schemas.microsoft.com/office/drawing/2014/main" id="{9E3BB083-D0F3-9464-BE5A-97A3C9DBB006}"/>
              </a:ext>
            </a:extLst>
          </p:cNvPr>
          <p:cNvSpPr>
            <a:spLocks noGrp="1"/>
          </p:cNvSpPr>
          <p:nvPr>
            <p:ph type="title"/>
          </p:nvPr>
        </p:nvSpPr>
        <p:spPr/>
        <p:txBody>
          <a:bodyPr/>
          <a:lstStyle/>
          <a:p>
            <a:r>
              <a:rPr lang="en-US"/>
              <a:t>Ablation Experiments</a:t>
            </a:r>
          </a:p>
        </p:txBody>
      </p:sp>
    </p:spTree>
    <p:extLst>
      <p:ext uri="{BB962C8B-B14F-4D97-AF65-F5344CB8AC3E}">
        <p14:creationId xmlns:p14="http://schemas.microsoft.com/office/powerpoint/2010/main" val="1776054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4F1CD-14A8-808F-E1D7-AA3E04777A5A}"/>
              </a:ext>
            </a:extLst>
          </p:cNvPr>
          <p:cNvSpPr>
            <a:spLocks noGrp="1"/>
          </p:cNvSpPr>
          <p:nvPr>
            <p:ph type="ctrTitle"/>
          </p:nvPr>
        </p:nvSpPr>
        <p:spPr>
          <a:xfrm>
            <a:off x="658368" y="1490663"/>
            <a:ext cx="6638544" cy="2387600"/>
          </a:xfrm>
        </p:spPr>
        <p:txBody>
          <a:bodyPr anchor="b">
            <a:normAutofit/>
          </a:bodyPr>
          <a:lstStyle/>
          <a:p>
            <a:r>
              <a:rPr lang="en-US">
                <a:latin typeface="Arial"/>
                <a:cs typeface="Arial"/>
              </a:rPr>
              <a:t>conclusion</a:t>
            </a:r>
            <a:endParaRPr lang="en-US"/>
          </a:p>
        </p:txBody>
      </p:sp>
      <p:sp>
        <p:nvSpPr>
          <p:cNvPr id="5" name="Subtitle 4">
            <a:extLst>
              <a:ext uri="{FF2B5EF4-FFF2-40B4-BE49-F238E27FC236}">
                <a16:creationId xmlns:a16="http://schemas.microsoft.com/office/drawing/2014/main" id="{0C494B53-C3A1-7051-D354-D3D716206689}"/>
              </a:ext>
            </a:extLst>
          </p:cNvPr>
          <p:cNvSpPr>
            <a:spLocks noGrp="1"/>
          </p:cNvSpPr>
          <p:nvPr>
            <p:ph type="subTitle" idx="1"/>
          </p:nvPr>
        </p:nvSpPr>
        <p:spPr>
          <a:xfrm>
            <a:off x="658368" y="3970337"/>
            <a:ext cx="6638544" cy="2212976"/>
          </a:xfrm>
        </p:spPr>
        <p:txBody>
          <a:bodyPr vert="horz" lIns="0" tIns="45720" rIns="91440" bIns="45720" rtlCol="0" anchor="t">
            <a:normAutofit/>
          </a:bodyPr>
          <a:lstStyle/>
          <a:p>
            <a:endParaRPr lang="en-US"/>
          </a:p>
        </p:txBody>
      </p:sp>
    </p:spTree>
    <p:extLst>
      <p:ext uri="{BB962C8B-B14F-4D97-AF65-F5344CB8AC3E}">
        <p14:creationId xmlns:p14="http://schemas.microsoft.com/office/powerpoint/2010/main" val="352772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Like Liu et al. , Dong et al. and Zhang et al. also use CNN as their main algorithm. Dong et al. uses an ensemble approach where the genre is predicted by splitting the audio and the combining the results of the model for all the parts. They also claim to outperform human predictions. Zhang et al. on the other hand takes a more common approach and produces two models one using pooling and other using shortcut connections similar to residual learning. Zhang et al. also trains its models on GTZAN dataset</a:t>
            </a:r>
          </a:p>
          <a:p>
            <a:r>
              <a:rPr lang="en-US" sz="1800">
                <a:latin typeface="Arial"/>
                <a:cs typeface="Arial"/>
              </a:rPr>
              <a:t>Feng et al. uses an STFT spectrogram to represent the audio and creates a model that is a combination of CNN and RNN (B-GRU). They produce similar results to our models but on GTZAN dataset</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Audio features centric papers</a:t>
            </a:r>
          </a:p>
        </p:txBody>
      </p:sp>
    </p:spTree>
    <p:extLst>
      <p:ext uri="{BB962C8B-B14F-4D97-AF65-F5344CB8AC3E}">
        <p14:creationId xmlns:p14="http://schemas.microsoft.com/office/powerpoint/2010/main" val="21238254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D8759F-69E2-0AF9-A4A6-AC27F3AEF42D}"/>
              </a:ext>
            </a:extLst>
          </p:cNvPr>
          <p:cNvSpPr>
            <a:spLocks noGrp="1"/>
          </p:cNvSpPr>
          <p:nvPr>
            <p:ph type="body" idx="10"/>
          </p:nvPr>
        </p:nvSpPr>
        <p:spPr>
          <a:xfrm>
            <a:off x="566928" y="2185166"/>
            <a:ext cx="8557757" cy="3732425"/>
          </a:xfrm>
        </p:spPr>
        <p:txBody>
          <a:bodyPr/>
          <a:lstStyle/>
          <a:p>
            <a:r>
              <a:rPr lang="en-US" sz="1800"/>
              <a:t>Post completion of our project, we are proud to say that we have accomplished all our objectives and learnt a lot in the process.</a:t>
            </a:r>
          </a:p>
          <a:p>
            <a:r>
              <a:rPr lang="en-US" sz="1800"/>
              <a:t>The primary objectives of building DL models for identifying the genre of the music is very much a success. We have shown that is viable to train and build models for accurate and efficient tagging of genres.</a:t>
            </a:r>
          </a:p>
          <a:p>
            <a:r>
              <a:rPr lang="en-US" sz="1800"/>
              <a:t>Regarding the secondary objectives, We have shown that it is much better to have Audio + Theme data. It makes sense since more features will help the model most of time except for noisy features.</a:t>
            </a:r>
          </a:p>
          <a:p>
            <a:pPr marL="0" indent="0">
              <a:buNone/>
            </a:pPr>
            <a:endParaRPr lang="en-US" sz="1800"/>
          </a:p>
        </p:txBody>
      </p:sp>
      <p:sp>
        <p:nvSpPr>
          <p:cNvPr id="2" name="Title 1">
            <a:extLst>
              <a:ext uri="{FF2B5EF4-FFF2-40B4-BE49-F238E27FC236}">
                <a16:creationId xmlns:a16="http://schemas.microsoft.com/office/drawing/2014/main" id="{3E919C5E-7E1F-745D-AB41-0C2B0CEE79B6}"/>
              </a:ext>
            </a:extLst>
          </p:cNvPr>
          <p:cNvSpPr>
            <a:spLocks noGrp="1"/>
          </p:cNvSpPr>
          <p:nvPr>
            <p:ph type="title"/>
          </p:nvPr>
        </p:nvSpPr>
        <p:spPr/>
        <p:txBody>
          <a:bodyPr/>
          <a:lstStyle/>
          <a:p>
            <a:r>
              <a:rPr lang="en-US"/>
              <a:t>Objective analysis</a:t>
            </a:r>
          </a:p>
        </p:txBody>
      </p:sp>
    </p:spTree>
    <p:extLst>
      <p:ext uri="{BB962C8B-B14F-4D97-AF65-F5344CB8AC3E}">
        <p14:creationId xmlns:p14="http://schemas.microsoft.com/office/powerpoint/2010/main" val="36469367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FB2B7-819D-3DC3-C3A7-DF329BD4FE2C}"/>
              </a:ext>
            </a:extLst>
          </p:cNvPr>
          <p:cNvSpPr>
            <a:spLocks noGrp="1"/>
          </p:cNvSpPr>
          <p:nvPr>
            <p:ph type="body" idx="10"/>
          </p:nvPr>
        </p:nvSpPr>
        <p:spPr>
          <a:xfrm>
            <a:off x="566928" y="2185166"/>
            <a:ext cx="8557757" cy="3732425"/>
          </a:xfrm>
        </p:spPr>
        <p:txBody>
          <a:bodyPr/>
          <a:lstStyle/>
          <a:p>
            <a:r>
              <a:rPr lang="en-US" sz="1800"/>
              <a:t>In the beginning, we took a decision to put most of our effort into 250 </a:t>
            </a:r>
            <a:r>
              <a:rPr lang="en-US" sz="1800" err="1"/>
              <a:t>vec</a:t>
            </a:r>
            <a:r>
              <a:rPr lang="en-US" sz="1800"/>
              <a:t> models. We believed that having more information per song would of more help to the models.</a:t>
            </a:r>
          </a:p>
          <a:p>
            <a:r>
              <a:rPr lang="en-US" sz="1800"/>
              <a:t>Unfortunately, we were wrong, the results show that it would have been better to have a greater number of songs compared to more information. In retrospect, perhaps the main reason for the increase in performance is that there is a lot more songs and maybe the higher echelon values in the 250 vector are not that useful compared to the first 125 values.</a:t>
            </a:r>
          </a:p>
        </p:txBody>
      </p:sp>
      <p:sp>
        <p:nvSpPr>
          <p:cNvPr id="2" name="Title 1">
            <a:extLst>
              <a:ext uri="{FF2B5EF4-FFF2-40B4-BE49-F238E27FC236}">
                <a16:creationId xmlns:a16="http://schemas.microsoft.com/office/drawing/2014/main" id="{4A1E729B-F8E0-1396-D7F4-736886108881}"/>
              </a:ext>
            </a:extLst>
          </p:cNvPr>
          <p:cNvSpPr>
            <a:spLocks noGrp="1"/>
          </p:cNvSpPr>
          <p:nvPr>
            <p:ph type="title"/>
          </p:nvPr>
        </p:nvSpPr>
        <p:spPr/>
        <p:txBody>
          <a:bodyPr/>
          <a:lstStyle/>
          <a:p>
            <a:r>
              <a:rPr lang="en-US"/>
              <a:t>Objective analysis</a:t>
            </a:r>
          </a:p>
        </p:txBody>
      </p:sp>
    </p:spTree>
    <p:extLst>
      <p:ext uri="{BB962C8B-B14F-4D97-AF65-F5344CB8AC3E}">
        <p14:creationId xmlns:p14="http://schemas.microsoft.com/office/powerpoint/2010/main" val="4108987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795E70-96AD-AFD4-5D98-916351F35E3F}"/>
              </a:ext>
            </a:extLst>
          </p:cNvPr>
          <p:cNvSpPr>
            <a:spLocks noGrp="1"/>
          </p:cNvSpPr>
          <p:nvPr>
            <p:ph type="body" idx="10"/>
          </p:nvPr>
        </p:nvSpPr>
        <p:spPr/>
        <p:txBody>
          <a:bodyPr/>
          <a:lstStyle/>
          <a:p>
            <a:r>
              <a:rPr lang="en-US" sz="1800"/>
              <a:t>Some things we noticed while training is that it was always better to have simpler neural networks compared to a more complex network with a lot of sophisticated layers. </a:t>
            </a:r>
          </a:p>
          <a:p>
            <a:r>
              <a:rPr lang="en-US" sz="1800"/>
              <a:t>Split neural network architecture which takes multiple input shows us the flexibility of DL.</a:t>
            </a:r>
          </a:p>
          <a:p>
            <a:endParaRPr lang="en-US" sz="1800"/>
          </a:p>
        </p:txBody>
      </p:sp>
      <p:sp>
        <p:nvSpPr>
          <p:cNvPr id="2" name="Title 1">
            <a:extLst>
              <a:ext uri="{FF2B5EF4-FFF2-40B4-BE49-F238E27FC236}">
                <a16:creationId xmlns:a16="http://schemas.microsoft.com/office/drawing/2014/main" id="{511F2F02-36B1-F986-5424-747C4BAC8ECF}"/>
              </a:ext>
            </a:extLst>
          </p:cNvPr>
          <p:cNvSpPr>
            <a:spLocks noGrp="1"/>
          </p:cNvSpPr>
          <p:nvPr>
            <p:ph type="title"/>
          </p:nvPr>
        </p:nvSpPr>
        <p:spPr/>
        <p:txBody>
          <a:bodyPr/>
          <a:lstStyle/>
          <a:p>
            <a:r>
              <a:rPr lang="en-US"/>
              <a:t>Curiosities and oddities	</a:t>
            </a:r>
          </a:p>
        </p:txBody>
      </p:sp>
    </p:spTree>
    <p:extLst>
      <p:ext uri="{BB962C8B-B14F-4D97-AF65-F5344CB8AC3E}">
        <p14:creationId xmlns:p14="http://schemas.microsoft.com/office/powerpoint/2010/main" val="2232279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9D742-4654-0C2D-FFE9-0E435F0F7984}"/>
              </a:ext>
            </a:extLst>
          </p:cNvPr>
          <p:cNvSpPr>
            <a:spLocks noGrp="1"/>
          </p:cNvSpPr>
          <p:nvPr>
            <p:ph type="body" idx="10"/>
          </p:nvPr>
        </p:nvSpPr>
        <p:spPr/>
        <p:txBody>
          <a:bodyPr vert="horz" lIns="182880" tIns="45720" rIns="182880" bIns="45720" rtlCol="0" anchor="t">
            <a:normAutofit/>
          </a:bodyPr>
          <a:lstStyle/>
          <a:p>
            <a:r>
              <a:rPr lang="en-US" sz="1800" dirty="0">
                <a:latin typeface="Arial"/>
                <a:cs typeface="Arial"/>
              </a:rPr>
              <a:t>Experiment and build more models for 125 </a:t>
            </a:r>
            <a:r>
              <a:rPr lang="en-US" sz="1800" dirty="0" err="1">
                <a:latin typeface="Arial"/>
                <a:cs typeface="Arial"/>
              </a:rPr>
              <a:t>vec</a:t>
            </a:r>
            <a:r>
              <a:rPr lang="en-US" sz="1800" dirty="0">
                <a:latin typeface="Arial"/>
                <a:cs typeface="Arial"/>
              </a:rPr>
              <a:t> dataset to see if we can break the 95% barrier.</a:t>
            </a:r>
          </a:p>
          <a:p>
            <a:r>
              <a:rPr lang="en-US" sz="1800" dirty="0">
                <a:latin typeface="Arial"/>
                <a:cs typeface="Arial"/>
              </a:rPr>
              <a:t>Use more audio features such as chords, pitch fluctuation patterns to bolster our dataset.</a:t>
            </a:r>
          </a:p>
          <a:p>
            <a:r>
              <a:rPr lang="en-US" sz="1800" dirty="0">
                <a:latin typeface="Arial"/>
                <a:cs typeface="Arial"/>
              </a:rPr>
              <a:t>Use more information from lyrical features in a different way to enhance the entire dataset. Perhaps not eliminating most of the words.</a:t>
            </a:r>
          </a:p>
          <a:p>
            <a:pPr marL="742315" lvl="1" indent="-285750">
              <a:buFont typeface="Arial" panose="020B0604020202020204" pitchFamily="34" charset="0"/>
              <a:buChar char="•"/>
            </a:pPr>
            <a:r>
              <a:rPr lang="en-US" sz="1800" spc="-50" err="1">
                <a:solidFill>
                  <a:schemeClr val="bg2">
                    <a:lumMod val="65000"/>
                  </a:schemeClr>
                </a:solidFill>
                <a:latin typeface="Arial"/>
                <a:cs typeface="Arial"/>
              </a:rPr>
              <a:t>Heirarchial</a:t>
            </a:r>
            <a:r>
              <a:rPr lang="en-US" sz="1800" spc="-50" dirty="0">
                <a:solidFill>
                  <a:schemeClr val="bg2">
                    <a:lumMod val="65000"/>
                  </a:schemeClr>
                </a:solidFill>
                <a:latin typeface="Arial"/>
                <a:cs typeface="Arial"/>
              </a:rPr>
              <a:t> Attention Networks (HAN) would a good alternative here.</a:t>
            </a:r>
            <a:endParaRPr lang="en-US" sz="1800" spc="-50">
              <a:solidFill>
                <a:schemeClr val="bg2">
                  <a:lumMod val="65000"/>
                </a:schemeClr>
              </a:solidFill>
              <a:cs typeface="Arial"/>
            </a:endParaRPr>
          </a:p>
          <a:p>
            <a:r>
              <a:rPr lang="en-US" sz="1800" dirty="0">
                <a:latin typeface="Arial"/>
                <a:cs typeface="Arial"/>
              </a:rPr>
              <a:t>Build Models to identify all genres and subgenres instead of just primary genres.</a:t>
            </a:r>
            <a:endParaRPr lang="en-US" sz="1800" dirty="0"/>
          </a:p>
          <a:p>
            <a:endParaRPr lang="en-US" sz="1800" dirty="0"/>
          </a:p>
          <a:p>
            <a:endParaRPr lang="en-US" sz="1800" dirty="0"/>
          </a:p>
        </p:txBody>
      </p:sp>
      <p:sp>
        <p:nvSpPr>
          <p:cNvPr id="2" name="Title 1">
            <a:extLst>
              <a:ext uri="{FF2B5EF4-FFF2-40B4-BE49-F238E27FC236}">
                <a16:creationId xmlns:a16="http://schemas.microsoft.com/office/drawing/2014/main" id="{3850732F-AEED-96FC-73DB-62185F9D33AB}"/>
              </a:ext>
            </a:extLst>
          </p:cNvPr>
          <p:cNvSpPr>
            <a:spLocks noGrp="1"/>
          </p:cNvSpPr>
          <p:nvPr>
            <p:ph type="title"/>
          </p:nvPr>
        </p:nvSpPr>
        <p:spPr/>
        <p:txBody>
          <a:bodyPr/>
          <a:lstStyle/>
          <a:p>
            <a:r>
              <a:rPr lang="en-US"/>
              <a:t>Future Work	</a:t>
            </a:r>
          </a:p>
        </p:txBody>
      </p:sp>
    </p:spTree>
    <p:extLst>
      <p:ext uri="{BB962C8B-B14F-4D97-AF65-F5344CB8AC3E}">
        <p14:creationId xmlns:p14="http://schemas.microsoft.com/office/powerpoint/2010/main" val="23318520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74D6BF-6B85-59FA-A0A1-C3A53482CBEB}"/>
              </a:ext>
            </a:extLst>
          </p:cNvPr>
          <p:cNvSpPr>
            <a:spLocks noGrp="1"/>
          </p:cNvSpPr>
          <p:nvPr>
            <p:ph type="body" idx="10"/>
          </p:nvPr>
        </p:nvSpPr>
        <p:spPr/>
        <p:txBody>
          <a:bodyPr vert="horz" lIns="182880" tIns="45720" rIns="182880" bIns="45720" rtlCol="0" anchor="t">
            <a:noAutofit/>
          </a:bodyPr>
          <a:lstStyle/>
          <a:p>
            <a:r>
              <a:rPr lang="en-US" sz="1400">
                <a:latin typeface="Arial"/>
                <a:cs typeface="Arial"/>
              </a:rPr>
              <a:t>[1] Liu, </a:t>
            </a:r>
            <a:r>
              <a:rPr lang="en-US" sz="1400" err="1">
                <a:latin typeface="Arial"/>
                <a:cs typeface="Arial"/>
              </a:rPr>
              <a:t>Caifeng</a:t>
            </a:r>
            <a:r>
              <a:rPr lang="en-US" sz="1400">
                <a:latin typeface="Arial"/>
                <a:cs typeface="Arial"/>
              </a:rPr>
              <a:t>, Lin Feng, </a:t>
            </a:r>
            <a:r>
              <a:rPr lang="en-US" sz="1400" err="1">
                <a:latin typeface="Arial"/>
                <a:cs typeface="Arial"/>
              </a:rPr>
              <a:t>Guochao</a:t>
            </a:r>
            <a:r>
              <a:rPr lang="en-US" sz="1400">
                <a:latin typeface="Arial"/>
                <a:cs typeface="Arial"/>
              </a:rPr>
              <a:t> Liu, </a:t>
            </a:r>
            <a:r>
              <a:rPr lang="en-US" sz="1400" err="1">
                <a:latin typeface="Arial"/>
                <a:cs typeface="Arial"/>
              </a:rPr>
              <a:t>Huibing</a:t>
            </a:r>
            <a:r>
              <a:rPr lang="en-US" sz="1400">
                <a:latin typeface="Arial"/>
                <a:cs typeface="Arial"/>
              </a:rPr>
              <a:t> Wang, and </a:t>
            </a:r>
            <a:r>
              <a:rPr lang="en-US" sz="1400" err="1">
                <a:latin typeface="Arial"/>
                <a:cs typeface="Arial"/>
              </a:rPr>
              <a:t>Shenglan</a:t>
            </a:r>
            <a:r>
              <a:rPr lang="en-US" sz="1400">
                <a:latin typeface="Arial"/>
                <a:cs typeface="Arial"/>
              </a:rPr>
              <a:t> Liu. 2021. “Bottom-up Broadcast Neural Network for Music Genre Classification.” Multimedia Tools and Applications 80 (5): 7313–31. </a:t>
            </a:r>
          </a:p>
          <a:p>
            <a:r>
              <a:rPr lang="en-US" sz="1400">
                <a:latin typeface="Arial"/>
                <a:cs typeface="Arial"/>
              </a:rPr>
              <a:t>[2] Feng, Lin, </a:t>
            </a:r>
            <a:r>
              <a:rPr lang="en-US" sz="1400" err="1">
                <a:latin typeface="Arial"/>
                <a:cs typeface="Arial"/>
              </a:rPr>
              <a:t>Shenlan</a:t>
            </a:r>
            <a:r>
              <a:rPr lang="en-US" sz="1400">
                <a:latin typeface="Arial"/>
                <a:cs typeface="Arial"/>
              </a:rPr>
              <a:t> Liu, and Jianing Yao. 2017. “Music Genre Classification with Paralleling Recurrent Convolutional Neural Network.” </a:t>
            </a:r>
            <a:r>
              <a:rPr lang="en-US" sz="1400" err="1">
                <a:latin typeface="Arial"/>
                <a:cs typeface="Arial"/>
              </a:rPr>
              <a:t>arXiv</a:t>
            </a:r>
            <a:r>
              <a:rPr lang="en-US" sz="1400">
                <a:latin typeface="Arial"/>
                <a:cs typeface="Arial"/>
              </a:rPr>
              <a:t> Preprint arXiv:1712.08370.</a:t>
            </a:r>
            <a:endParaRPr lang="en-US" sz="1400"/>
          </a:p>
          <a:p>
            <a:r>
              <a:rPr lang="en-US" sz="1400">
                <a:latin typeface="Arial"/>
                <a:cs typeface="Arial"/>
              </a:rPr>
              <a:t> [3] Dong, </a:t>
            </a:r>
            <a:r>
              <a:rPr lang="en-US" sz="1400" err="1">
                <a:latin typeface="Arial"/>
                <a:cs typeface="Arial"/>
              </a:rPr>
              <a:t>Mingwen</a:t>
            </a:r>
            <a:r>
              <a:rPr lang="en-US" sz="1400">
                <a:latin typeface="Arial"/>
                <a:cs typeface="Arial"/>
              </a:rPr>
              <a:t>. 2018. “Convolutional Neural Network Achieves Human-Level Accuracy in Music Genre Classification.” </a:t>
            </a:r>
            <a:r>
              <a:rPr lang="en-US" sz="1400" err="1">
                <a:latin typeface="Arial"/>
                <a:cs typeface="Arial"/>
              </a:rPr>
              <a:t>arXiv</a:t>
            </a:r>
            <a:r>
              <a:rPr lang="en-US" sz="1400">
                <a:latin typeface="Arial"/>
                <a:cs typeface="Arial"/>
              </a:rPr>
              <a:t> Preprint arXiv:1802.09697. 10</a:t>
            </a:r>
            <a:endParaRPr lang="en-US" sz="1400"/>
          </a:p>
          <a:p>
            <a:r>
              <a:rPr lang="en-US" sz="1400">
                <a:latin typeface="Arial"/>
                <a:cs typeface="Arial"/>
              </a:rPr>
              <a:t> [4] Hsu, Wei-Han, Bo-Yu Chen, and Yi-Hsuan Yang. 2021. “Deep Learning Based EDM Subgenre Classification Using Mel-Spectrogram and </a:t>
            </a:r>
            <a:r>
              <a:rPr lang="en-US" sz="1400" err="1">
                <a:latin typeface="Arial"/>
                <a:cs typeface="Arial"/>
              </a:rPr>
              <a:t>Tempogram</a:t>
            </a:r>
            <a:r>
              <a:rPr lang="en-US" sz="1400">
                <a:latin typeface="Arial"/>
                <a:cs typeface="Arial"/>
              </a:rPr>
              <a:t> Features.” </a:t>
            </a:r>
            <a:r>
              <a:rPr lang="en-US" sz="1400" err="1">
                <a:latin typeface="Arial"/>
                <a:cs typeface="Arial"/>
              </a:rPr>
              <a:t>arXiv</a:t>
            </a:r>
            <a:r>
              <a:rPr lang="en-US" sz="1400">
                <a:latin typeface="Arial"/>
                <a:cs typeface="Arial"/>
              </a:rPr>
              <a:t> Preprint arXiv:2110.08862. </a:t>
            </a:r>
            <a:endParaRPr lang="en-US" sz="1400"/>
          </a:p>
          <a:p>
            <a:r>
              <a:rPr lang="en-US" sz="1400">
                <a:latin typeface="Arial"/>
                <a:cs typeface="Arial"/>
              </a:rPr>
              <a:t>[5] Heo, Jungwoo, Hyun-</a:t>
            </a:r>
            <a:r>
              <a:rPr lang="en-US" sz="1400" err="1">
                <a:latin typeface="Arial"/>
                <a:cs typeface="Arial"/>
              </a:rPr>
              <a:t>seo</a:t>
            </a:r>
            <a:r>
              <a:rPr lang="en-US" sz="1400">
                <a:latin typeface="Arial"/>
                <a:cs typeface="Arial"/>
              </a:rPr>
              <a:t> Shin, Ju-ho Kim, Chan-</a:t>
            </a:r>
            <a:r>
              <a:rPr lang="en-US" sz="1400" err="1">
                <a:latin typeface="Arial"/>
                <a:cs typeface="Arial"/>
              </a:rPr>
              <a:t>yeong</a:t>
            </a:r>
            <a:r>
              <a:rPr lang="en-US" sz="1400">
                <a:latin typeface="Arial"/>
                <a:cs typeface="Arial"/>
              </a:rPr>
              <a:t> Lim, and Ha-Jin Yu. 2022. “Convolution Channel Separation and Frequency Sub-Bands Aggregation for Music Genre Classification.” </a:t>
            </a:r>
            <a:r>
              <a:rPr lang="en-US" sz="1400" err="1">
                <a:latin typeface="Arial"/>
                <a:cs typeface="Arial"/>
              </a:rPr>
              <a:t>arXiv</a:t>
            </a:r>
            <a:r>
              <a:rPr lang="en-US" sz="1400">
                <a:latin typeface="Arial"/>
                <a:cs typeface="Arial"/>
              </a:rPr>
              <a:t> Preprint arXiv:2211.01599. </a:t>
            </a:r>
            <a:endParaRPr lang="en-US" sz="1400"/>
          </a:p>
        </p:txBody>
      </p:sp>
      <p:sp>
        <p:nvSpPr>
          <p:cNvPr id="3" name="Title 2">
            <a:extLst>
              <a:ext uri="{FF2B5EF4-FFF2-40B4-BE49-F238E27FC236}">
                <a16:creationId xmlns:a16="http://schemas.microsoft.com/office/drawing/2014/main" id="{1ECAAD2E-2981-17AD-9CCE-682E26C49345}"/>
              </a:ext>
            </a:extLst>
          </p:cNvPr>
          <p:cNvSpPr>
            <a:spLocks noGrp="1"/>
          </p:cNvSpPr>
          <p:nvPr>
            <p:ph type="title"/>
          </p:nvPr>
        </p:nvSpPr>
        <p:spPr/>
        <p:txBody>
          <a:bodyPr/>
          <a:lstStyle/>
          <a:p>
            <a:r>
              <a:rPr lang="en-US"/>
              <a:t>References – Citations</a:t>
            </a:r>
          </a:p>
        </p:txBody>
      </p:sp>
    </p:spTree>
    <p:extLst>
      <p:ext uri="{BB962C8B-B14F-4D97-AF65-F5344CB8AC3E}">
        <p14:creationId xmlns:p14="http://schemas.microsoft.com/office/powerpoint/2010/main" val="9122633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6E24AA-C75E-2603-0D95-4054358EBE59}"/>
              </a:ext>
            </a:extLst>
          </p:cNvPr>
          <p:cNvSpPr>
            <a:spLocks noGrp="1"/>
          </p:cNvSpPr>
          <p:nvPr>
            <p:ph type="body" idx="10"/>
          </p:nvPr>
        </p:nvSpPr>
        <p:spPr/>
        <p:txBody>
          <a:bodyPr vert="horz" lIns="182880" tIns="45720" rIns="182880" bIns="45720" rtlCol="0" anchor="t">
            <a:noAutofit/>
          </a:bodyPr>
          <a:lstStyle/>
          <a:p>
            <a:r>
              <a:rPr lang="en-US" sz="1400">
                <a:latin typeface="Arial"/>
                <a:cs typeface="Arial"/>
              </a:rPr>
              <a:t>[6] </a:t>
            </a:r>
            <a:r>
              <a:rPr lang="en-US" sz="1400" err="1">
                <a:latin typeface="Arial"/>
                <a:cs typeface="Arial"/>
              </a:rPr>
              <a:t>Tsaptsinos</a:t>
            </a:r>
            <a:r>
              <a:rPr lang="en-US" sz="1400">
                <a:latin typeface="Arial"/>
                <a:cs typeface="Arial"/>
              </a:rPr>
              <a:t>, Alexandros. 2017. “Lyrics-Based Music Genre Classification Using a Hierarchical Attention Network.” </a:t>
            </a:r>
            <a:r>
              <a:rPr lang="en-US" sz="1400" err="1">
                <a:latin typeface="Arial"/>
                <a:cs typeface="Arial"/>
              </a:rPr>
              <a:t>arXiv</a:t>
            </a:r>
            <a:r>
              <a:rPr lang="en-US" sz="1400">
                <a:latin typeface="Arial"/>
                <a:cs typeface="Arial"/>
              </a:rPr>
              <a:t> Preprint arXiv:1707.04678. </a:t>
            </a:r>
          </a:p>
          <a:p>
            <a:r>
              <a:rPr lang="en-US" sz="1400">
                <a:latin typeface="Arial"/>
                <a:cs typeface="Arial"/>
              </a:rPr>
              <a:t>[7] Oramas, Sergio, Oriol Nieto, Francesco Barbieri, and Xavier Serra. 2017. “Multi-Label Music Genre Classification from Audio, Text, and Images Using Deep Features.” </a:t>
            </a:r>
            <a:r>
              <a:rPr lang="en-US" sz="1400" err="1">
                <a:latin typeface="Arial"/>
                <a:cs typeface="Arial"/>
              </a:rPr>
              <a:t>arXiv</a:t>
            </a:r>
            <a:r>
              <a:rPr lang="en-US" sz="1400">
                <a:latin typeface="Arial"/>
                <a:cs typeface="Arial"/>
              </a:rPr>
              <a:t> Preprint arXiv:1707.04916.</a:t>
            </a:r>
          </a:p>
          <a:p>
            <a:r>
              <a:rPr lang="en-US" sz="1400">
                <a:latin typeface="Arial"/>
                <a:cs typeface="Arial"/>
              </a:rPr>
              <a:t> [8] Medhat, Fady, David Chesmore, and John Robinson. 2017. “Music Genre Classification Using Masked Conditional Neural Networks.” In International Conference on Neural Information Processing, 470–81. Springer.</a:t>
            </a:r>
          </a:p>
          <a:p>
            <a:r>
              <a:rPr lang="en-US" sz="1400">
                <a:latin typeface="Arial"/>
                <a:cs typeface="Arial"/>
              </a:rPr>
              <a:t> [9] Liu, </a:t>
            </a:r>
            <a:r>
              <a:rPr lang="en-US" sz="1400" err="1">
                <a:latin typeface="Arial"/>
                <a:cs typeface="Arial"/>
              </a:rPr>
              <a:t>Xiaokai</a:t>
            </a:r>
            <a:r>
              <a:rPr lang="en-US" sz="1400">
                <a:latin typeface="Arial"/>
                <a:cs typeface="Arial"/>
              </a:rPr>
              <a:t>, </a:t>
            </a:r>
            <a:r>
              <a:rPr lang="en-US" sz="1400" err="1">
                <a:latin typeface="Arial"/>
                <a:cs typeface="Arial"/>
              </a:rPr>
              <a:t>Shihui</a:t>
            </a:r>
            <a:r>
              <a:rPr lang="en-US" sz="1400">
                <a:latin typeface="Arial"/>
                <a:cs typeface="Arial"/>
              </a:rPr>
              <a:t> Song, </a:t>
            </a:r>
            <a:r>
              <a:rPr lang="en-US" sz="1400" err="1">
                <a:latin typeface="Arial"/>
                <a:cs typeface="Arial"/>
              </a:rPr>
              <a:t>Menghua</a:t>
            </a:r>
            <a:r>
              <a:rPr lang="en-US" sz="1400">
                <a:latin typeface="Arial"/>
                <a:cs typeface="Arial"/>
              </a:rPr>
              <a:t> Zhang, and </a:t>
            </a:r>
            <a:r>
              <a:rPr lang="en-US" sz="1400" err="1">
                <a:latin typeface="Arial"/>
                <a:cs typeface="Arial"/>
              </a:rPr>
              <a:t>Yafan</a:t>
            </a:r>
            <a:r>
              <a:rPr lang="en-US" sz="1400">
                <a:latin typeface="Arial"/>
                <a:cs typeface="Arial"/>
              </a:rPr>
              <a:t> Huang. 2022. “MATT. A </a:t>
            </a:r>
            <a:r>
              <a:rPr lang="en-US" sz="1400" err="1">
                <a:latin typeface="Arial"/>
                <a:cs typeface="Arial"/>
              </a:rPr>
              <a:t>MultipleInstance</a:t>
            </a:r>
            <a:r>
              <a:rPr lang="en-US" sz="1400">
                <a:latin typeface="Arial"/>
                <a:cs typeface="Arial"/>
              </a:rPr>
              <a:t> Attention Mechanism for Long-Tail Music Genre Classification.” In 2022 IEEE International Conference on Systems, Man, and Cybernetics (SMC), 782–87. IEEE. </a:t>
            </a:r>
          </a:p>
          <a:p>
            <a:endParaRPr lang="en-GB" sz="1400"/>
          </a:p>
        </p:txBody>
      </p:sp>
      <p:sp>
        <p:nvSpPr>
          <p:cNvPr id="3" name="Title 2">
            <a:extLst>
              <a:ext uri="{FF2B5EF4-FFF2-40B4-BE49-F238E27FC236}">
                <a16:creationId xmlns:a16="http://schemas.microsoft.com/office/drawing/2014/main" id="{CD97505A-0F83-E528-ECF9-B5FDA30B9068}"/>
              </a:ext>
            </a:extLst>
          </p:cNvPr>
          <p:cNvSpPr>
            <a:spLocks noGrp="1"/>
          </p:cNvSpPr>
          <p:nvPr>
            <p:ph type="title"/>
          </p:nvPr>
        </p:nvSpPr>
        <p:spPr/>
        <p:txBody>
          <a:bodyPr/>
          <a:lstStyle/>
          <a:p>
            <a:r>
              <a:rPr lang="en-GB"/>
              <a:t>References </a:t>
            </a:r>
            <a:r>
              <a:rPr lang="en-US">
                <a:ea typeface="+mj-lt"/>
                <a:cs typeface="+mj-lt"/>
              </a:rPr>
              <a:t>- Citations</a:t>
            </a:r>
            <a:endParaRPr lang="en-GB"/>
          </a:p>
        </p:txBody>
      </p:sp>
    </p:spTree>
    <p:extLst>
      <p:ext uri="{BB962C8B-B14F-4D97-AF65-F5344CB8AC3E}">
        <p14:creationId xmlns:p14="http://schemas.microsoft.com/office/powerpoint/2010/main" val="20398223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A284ED-62DC-659D-D6FC-EA8492C5106B}"/>
              </a:ext>
            </a:extLst>
          </p:cNvPr>
          <p:cNvSpPr>
            <a:spLocks noGrp="1"/>
          </p:cNvSpPr>
          <p:nvPr>
            <p:ph type="body" idx="10"/>
          </p:nvPr>
        </p:nvSpPr>
        <p:spPr/>
        <p:txBody>
          <a:bodyPr vert="horz" lIns="182880" tIns="45720" rIns="182880" bIns="45720" rtlCol="0" anchor="t">
            <a:noAutofit/>
          </a:bodyPr>
          <a:lstStyle/>
          <a:p>
            <a:r>
              <a:rPr lang="en-US" sz="1400">
                <a:latin typeface="Arial"/>
                <a:cs typeface="Arial"/>
              </a:rPr>
              <a:t>[10] Araújo Lima, Raul de, Rômulo César Costa de Sousa, Hélio Lopes, and Simone Diniz Junqueira Barbosa. 2020. “Brazilian Lyrics-Based Music Genre Classification Using a BLSTM Network.” In International Conference on Artificial Intelligence and Soft Computing, 525–34. Springer. </a:t>
            </a:r>
          </a:p>
          <a:p>
            <a:r>
              <a:rPr lang="en-US" sz="1400">
                <a:latin typeface="Arial"/>
                <a:cs typeface="Arial"/>
              </a:rPr>
              <a:t>[11] McKay, Cory, John Ashley Burgoyne, Jason Hockman, Jordan BL Smith, Gabriel </a:t>
            </a:r>
            <a:r>
              <a:rPr lang="en-US" sz="1400" err="1">
                <a:latin typeface="Arial"/>
                <a:cs typeface="Arial"/>
              </a:rPr>
              <a:t>Vigliensoni</a:t>
            </a:r>
            <a:r>
              <a:rPr lang="en-US" sz="1400">
                <a:latin typeface="Arial"/>
                <a:cs typeface="Arial"/>
              </a:rPr>
              <a:t>, and Ichiro Fujinaga. 2010. “Evaluating the Genre Classification Performance of Lyrical Features Relative to Audio, Symbolic and Cultural Features.” In ISMIR, 9:213–18. 13.</a:t>
            </a:r>
          </a:p>
          <a:p>
            <a:r>
              <a:rPr lang="en-US" sz="1400">
                <a:latin typeface="Arial"/>
                <a:cs typeface="Arial"/>
              </a:rPr>
              <a:t> [12] Mayer, Rudolf, Robert Neumayer, and Andreas Rauber. 2008. “Combination of Audio and Lyrics Features for Genre Classification in Digital Audio Collections.” In Proceedings of the 16th ACM International Conference on Multimedia, 159–68.</a:t>
            </a:r>
          </a:p>
          <a:p>
            <a:r>
              <a:rPr lang="en-US" sz="1400">
                <a:latin typeface="Arial"/>
                <a:cs typeface="Arial"/>
              </a:rPr>
              <a:t> [13] Chathuranga, Dhanith, and Lakshman Jayaratne. 2013. “Automatic Music Genre Classification of Audio Signals with Machine Learning Approaches.” GSTF Journal on Computing (</a:t>
            </a:r>
            <a:r>
              <a:rPr lang="en-US" sz="1400" err="1">
                <a:latin typeface="Arial"/>
                <a:cs typeface="Arial"/>
              </a:rPr>
              <a:t>JoC</a:t>
            </a:r>
            <a:r>
              <a:rPr lang="en-US" sz="1400">
                <a:latin typeface="Arial"/>
                <a:cs typeface="Arial"/>
              </a:rPr>
              <a:t>) 3 (2): 1–12.</a:t>
            </a:r>
          </a:p>
        </p:txBody>
      </p:sp>
      <p:sp>
        <p:nvSpPr>
          <p:cNvPr id="3" name="Title 2">
            <a:extLst>
              <a:ext uri="{FF2B5EF4-FFF2-40B4-BE49-F238E27FC236}">
                <a16:creationId xmlns:a16="http://schemas.microsoft.com/office/drawing/2014/main" id="{D5E8C275-C242-0F38-2EF0-2D3F4300C222}"/>
              </a:ext>
            </a:extLst>
          </p:cNvPr>
          <p:cNvSpPr>
            <a:spLocks noGrp="1"/>
          </p:cNvSpPr>
          <p:nvPr>
            <p:ph type="title"/>
          </p:nvPr>
        </p:nvSpPr>
        <p:spPr/>
        <p:txBody>
          <a:bodyPr/>
          <a:lstStyle/>
          <a:p>
            <a:r>
              <a:rPr lang="en-GB"/>
              <a:t>References </a:t>
            </a:r>
            <a:r>
              <a:rPr lang="en-US">
                <a:ea typeface="+mj-lt"/>
                <a:cs typeface="+mj-lt"/>
              </a:rPr>
              <a:t>- Citations</a:t>
            </a:r>
            <a:endParaRPr lang="en-GB"/>
          </a:p>
        </p:txBody>
      </p:sp>
    </p:spTree>
    <p:extLst>
      <p:ext uri="{BB962C8B-B14F-4D97-AF65-F5344CB8AC3E}">
        <p14:creationId xmlns:p14="http://schemas.microsoft.com/office/powerpoint/2010/main" val="3053652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11241B-37E6-6F6B-50F1-F1308A58DECF}"/>
              </a:ext>
            </a:extLst>
          </p:cNvPr>
          <p:cNvSpPr>
            <a:spLocks noGrp="1"/>
          </p:cNvSpPr>
          <p:nvPr>
            <p:ph type="body" idx="10"/>
          </p:nvPr>
        </p:nvSpPr>
        <p:spPr/>
        <p:txBody>
          <a:bodyPr vert="horz" lIns="182880" tIns="45720" rIns="182880" bIns="45720" rtlCol="0" anchor="t">
            <a:noAutofit/>
          </a:bodyPr>
          <a:lstStyle/>
          <a:p>
            <a:r>
              <a:rPr lang="en-US" sz="1400">
                <a:latin typeface="Arial"/>
                <a:cs typeface="Arial"/>
              </a:rPr>
              <a:t>[14] Çoban, Önder, and </a:t>
            </a:r>
            <a:r>
              <a:rPr lang="en-US" sz="1400" err="1">
                <a:latin typeface="Arial"/>
                <a:cs typeface="Arial"/>
              </a:rPr>
              <a:t>I¸sıl</a:t>
            </a:r>
            <a:r>
              <a:rPr lang="en-US" sz="1400">
                <a:latin typeface="Arial"/>
                <a:cs typeface="Arial"/>
              </a:rPr>
              <a:t> Karabey. 2017. “Music Genre Classification with Word and Document Vectors.” In 2017 25th Signal Processing and Communications Applications Conference (SIU), 1–4. IEEE.</a:t>
            </a:r>
          </a:p>
          <a:p>
            <a:r>
              <a:rPr lang="en-US" sz="1400">
                <a:latin typeface="Arial"/>
                <a:cs typeface="Arial"/>
              </a:rPr>
              <a:t> [15] Dai, Jia, </a:t>
            </a:r>
            <a:r>
              <a:rPr lang="en-US" sz="1400" err="1">
                <a:latin typeface="Arial"/>
                <a:cs typeface="Arial"/>
              </a:rPr>
              <a:t>Wenju</a:t>
            </a:r>
            <a:r>
              <a:rPr lang="en-US" sz="1400">
                <a:latin typeface="Arial"/>
                <a:cs typeface="Arial"/>
              </a:rPr>
              <a:t> Liu, </a:t>
            </a:r>
            <a:r>
              <a:rPr lang="en-US" sz="1400" err="1">
                <a:latin typeface="Arial"/>
                <a:cs typeface="Arial"/>
              </a:rPr>
              <a:t>Chongjia</a:t>
            </a:r>
            <a:r>
              <a:rPr lang="en-US" sz="1400">
                <a:latin typeface="Arial"/>
                <a:cs typeface="Arial"/>
              </a:rPr>
              <a:t> Ni, Like Dong, and Hong Yang. 2015. “‘Multilingual’ Deep Neural Network for Music Genre Classification.” In Sixteenth Annual Conference of the International Speech Communication Association.</a:t>
            </a:r>
          </a:p>
          <a:p>
            <a:r>
              <a:rPr lang="en-US" sz="1400">
                <a:latin typeface="Arial"/>
                <a:cs typeface="Arial"/>
              </a:rPr>
              <a:t> [16] Karunakaran, </a:t>
            </a:r>
            <a:r>
              <a:rPr lang="en-US" sz="1400" err="1">
                <a:latin typeface="Arial"/>
                <a:cs typeface="Arial"/>
              </a:rPr>
              <a:t>Nagamanoj</a:t>
            </a:r>
            <a:r>
              <a:rPr lang="en-US" sz="1400">
                <a:latin typeface="Arial"/>
                <a:cs typeface="Arial"/>
              </a:rPr>
              <a:t>, and Arti Arya. 2018. “A Scalable Hybrid Classifier for Music Genre Classification Using Machine Learning Concepts and Spark.” In 2018 International Conference on Intelligent Autonomous Systems (</a:t>
            </a:r>
            <a:r>
              <a:rPr lang="en-US" sz="1400" err="1">
                <a:latin typeface="Arial"/>
                <a:cs typeface="Arial"/>
              </a:rPr>
              <a:t>ICoIAS</a:t>
            </a:r>
            <a:r>
              <a:rPr lang="en-US" sz="1400">
                <a:latin typeface="Arial"/>
                <a:cs typeface="Arial"/>
              </a:rPr>
              <a:t>), 128–35. IEEE.</a:t>
            </a:r>
          </a:p>
          <a:p>
            <a:r>
              <a:rPr lang="en-US" sz="1400">
                <a:latin typeface="Arial"/>
                <a:cs typeface="Arial"/>
              </a:rPr>
              <a:t> [17] Zhang, Weibin, </a:t>
            </a:r>
            <a:r>
              <a:rPr lang="en-US" sz="1400" err="1">
                <a:latin typeface="Arial"/>
                <a:cs typeface="Arial"/>
              </a:rPr>
              <a:t>Wenkang</a:t>
            </a:r>
            <a:r>
              <a:rPr lang="en-US" sz="1400">
                <a:latin typeface="Arial"/>
                <a:cs typeface="Arial"/>
              </a:rPr>
              <a:t> Lei, </a:t>
            </a:r>
            <a:r>
              <a:rPr lang="en-US" sz="1400" err="1">
                <a:latin typeface="Arial"/>
                <a:cs typeface="Arial"/>
              </a:rPr>
              <a:t>Xiangmin</a:t>
            </a:r>
            <a:r>
              <a:rPr lang="en-US" sz="1400">
                <a:latin typeface="Arial"/>
                <a:cs typeface="Arial"/>
              </a:rPr>
              <a:t> Xu, and Xiaofeng Xing. 2016. “Improved Music Genre Classification with Convolutional Neural Networks.” In </a:t>
            </a:r>
            <a:r>
              <a:rPr lang="en-US" sz="1400" err="1">
                <a:latin typeface="Arial"/>
                <a:cs typeface="Arial"/>
              </a:rPr>
              <a:t>Interspeech</a:t>
            </a:r>
            <a:r>
              <a:rPr lang="en-US" sz="1400">
                <a:latin typeface="Arial"/>
                <a:cs typeface="Arial"/>
              </a:rPr>
              <a:t>, 3304–8.</a:t>
            </a:r>
          </a:p>
          <a:p>
            <a:endParaRPr lang="en-US" sz="1400">
              <a:latin typeface="Arial"/>
              <a:cs typeface="Arial"/>
            </a:endParaRPr>
          </a:p>
        </p:txBody>
      </p:sp>
      <p:sp>
        <p:nvSpPr>
          <p:cNvPr id="3" name="Title 2">
            <a:extLst>
              <a:ext uri="{FF2B5EF4-FFF2-40B4-BE49-F238E27FC236}">
                <a16:creationId xmlns:a16="http://schemas.microsoft.com/office/drawing/2014/main" id="{81330D68-54AE-1CAD-5B67-5CD312DF3E76}"/>
              </a:ext>
            </a:extLst>
          </p:cNvPr>
          <p:cNvSpPr>
            <a:spLocks noGrp="1"/>
          </p:cNvSpPr>
          <p:nvPr>
            <p:ph type="title"/>
          </p:nvPr>
        </p:nvSpPr>
        <p:spPr/>
        <p:txBody>
          <a:bodyPr/>
          <a:lstStyle/>
          <a:p>
            <a:r>
              <a:rPr lang="en-GB"/>
              <a:t>References </a:t>
            </a:r>
            <a:r>
              <a:rPr lang="en-US">
                <a:ea typeface="+mj-lt"/>
                <a:cs typeface="+mj-lt"/>
              </a:rPr>
              <a:t>- Citations</a:t>
            </a:r>
            <a:endParaRPr lang="en-GB"/>
          </a:p>
        </p:txBody>
      </p:sp>
    </p:spTree>
    <p:extLst>
      <p:ext uri="{BB962C8B-B14F-4D97-AF65-F5344CB8AC3E}">
        <p14:creationId xmlns:p14="http://schemas.microsoft.com/office/powerpoint/2010/main" val="31280437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E17A65-5108-4471-EA56-908A1679DD66}"/>
              </a:ext>
            </a:extLst>
          </p:cNvPr>
          <p:cNvSpPr>
            <a:spLocks noGrp="1"/>
          </p:cNvSpPr>
          <p:nvPr>
            <p:ph type="body" idx="10"/>
          </p:nvPr>
        </p:nvSpPr>
        <p:spPr/>
        <p:txBody>
          <a:bodyPr vert="horz" lIns="182880" tIns="45720" rIns="182880" bIns="45720" rtlCol="0" anchor="t">
            <a:noAutofit/>
          </a:bodyPr>
          <a:lstStyle/>
          <a:p>
            <a:r>
              <a:rPr lang="en-US" sz="1400">
                <a:latin typeface="Arial"/>
                <a:cs typeface="Arial"/>
              </a:rPr>
              <a:t> [18] </a:t>
            </a:r>
            <a:r>
              <a:rPr lang="en-US" sz="1400" err="1">
                <a:latin typeface="Arial"/>
                <a:cs typeface="Arial"/>
              </a:rPr>
              <a:t>Defferrard</a:t>
            </a:r>
            <a:r>
              <a:rPr lang="en-US" sz="1400">
                <a:latin typeface="Arial"/>
                <a:cs typeface="Arial"/>
              </a:rPr>
              <a:t>, Michaël, </a:t>
            </a:r>
            <a:r>
              <a:rPr lang="en-US" sz="1400" err="1">
                <a:latin typeface="Arial"/>
                <a:cs typeface="Arial"/>
              </a:rPr>
              <a:t>Kirell</a:t>
            </a:r>
            <a:r>
              <a:rPr lang="en-US" sz="1400">
                <a:latin typeface="Arial"/>
                <a:cs typeface="Arial"/>
              </a:rPr>
              <a:t> Benzi, Pierre </a:t>
            </a:r>
            <a:r>
              <a:rPr lang="en-US" sz="1400" err="1">
                <a:latin typeface="Arial"/>
                <a:cs typeface="Arial"/>
              </a:rPr>
              <a:t>Vandergheynst</a:t>
            </a:r>
            <a:r>
              <a:rPr lang="en-US" sz="1400">
                <a:latin typeface="Arial"/>
                <a:cs typeface="Arial"/>
              </a:rPr>
              <a:t>, and Xavier Bresson. 2016. “FMA: A Dataset for Music Analysis.” </a:t>
            </a:r>
            <a:r>
              <a:rPr lang="en-US" sz="1400" err="1">
                <a:latin typeface="Arial"/>
                <a:cs typeface="Arial"/>
              </a:rPr>
              <a:t>arXiv</a:t>
            </a:r>
            <a:r>
              <a:rPr lang="en-US" sz="1400">
                <a:latin typeface="Arial"/>
                <a:cs typeface="Arial"/>
              </a:rPr>
              <a:t> Preprint arXiv:1612.01840. </a:t>
            </a:r>
          </a:p>
          <a:p>
            <a:r>
              <a:rPr lang="en-US" sz="1400">
                <a:latin typeface="Arial"/>
                <a:cs typeface="Arial"/>
              </a:rPr>
              <a:t>[19] </a:t>
            </a:r>
            <a:r>
              <a:rPr lang="en-US" sz="1400" err="1">
                <a:latin typeface="Arial"/>
                <a:cs typeface="Arial"/>
              </a:rPr>
              <a:t>Joulin</a:t>
            </a:r>
            <a:r>
              <a:rPr lang="en-US" sz="1400">
                <a:latin typeface="Arial"/>
                <a:cs typeface="Arial"/>
              </a:rPr>
              <a:t>, Armand, Edouard Grave, Piotr Bojanowski, and Tomas </a:t>
            </a:r>
            <a:r>
              <a:rPr lang="en-US" sz="1400" err="1">
                <a:latin typeface="Arial"/>
                <a:cs typeface="Arial"/>
              </a:rPr>
              <a:t>Mikolov</a:t>
            </a:r>
            <a:r>
              <a:rPr lang="en-US" sz="1400">
                <a:latin typeface="Arial"/>
                <a:cs typeface="Arial"/>
              </a:rPr>
              <a:t>. 2016. “Bag of Tricks for Efficient Text Classification.” </a:t>
            </a:r>
            <a:r>
              <a:rPr lang="en-US" sz="1400" err="1">
                <a:latin typeface="Arial"/>
                <a:cs typeface="Arial"/>
              </a:rPr>
              <a:t>arXiv</a:t>
            </a:r>
            <a:r>
              <a:rPr lang="en-US" sz="1400">
                <a:latin typeface="Arial"/>
                <a:cs typeface="Arial"/>
              </a:rPr>
              <a:t> Preprint arXiv:1607.01759. </a:t>
            </a:r>
          </a:p>
          <a:p>
            <a:r>
              <a:rPr lang="en-US" sz="1400">
                <a:latin typeface="Arial"/>
                <a:cs typeface="Arial"/>
              </a:rPr>
              <a:t>[20] </a:t>
            </a:r>
            <a:r>
              <a:rPr lang="en-US" sz="1400" err="1">
                <a:latin typeface="Arial"/>
                <a:cs typeface="Arial"/>
              </a:rPr>
              <a:t>Joulin</a:t>
            </a:r>
            <a:r>
              <a:rPr lang="en-US" sz="1400">
                <a:latin typeface="Arial"/>
                <a:cs typeface="Arial"/>
              </a:rPr>
              <a:t>, Armand, Edouard Grave, Piotr Bojanowski, Matthijs Douze, </a:t>
            </a:r>
            <a:r>
              <a:rPr lang="en-US" sz="1400" err="1">
                <a:latin typeface="Arial"/>
                <a:cs typeface="Arial"/>
              </a:rPr>
              <a:t>Hérve</a:t>
            </a:r>
            <a:r>
              <a:rPr lang="en-US" sz="1400">
                <a:latin typeface="Arial"/>
                <a:cs typeface="Arial"/>
              </a:rPr>
              <a:t> Jégou, and Tomas </a:t>
            </a:r>
            <a:r>
              <a:rPr lang="en-US" sz="1400" err="1">
                <a:latin typeface="Arial"/>
                <a:cs typeface="Arial"/>
              </a:rPr>
              <a:t>Mikolov</a:t>
            </a:r>
            <a:r>
              <a:rPr lang="en-US" sz="1400">
                <a:latin typeface="Arial"/>
                <a:cs typeface="Arial"/>
              </a:rPr>
              <a:t>. 2016. “</a:t>
            </a:r>
            <a:r>
              <a:rPr lang="en-US" sz="1400" err="1">
                <a:latin typeface="Arial"/>
                <a:cs typeface="Arial"/>
              </a:rPr>
              <a:t>Fasttext</a:t>
            </a:r>
            <a:r>
              <a:rPr lang="en-US" sz="1400">
                <a:latin typeface="Arial"/>
                <a:cs typeface="Arial"/>
              </a:rPr>
              <a:t>. Zip: Compressing Text Classification Models.” </a:t>
            </a:r>
            <a:r>
              <a:rPr lang="en-US" sz="1400" err="1">
                <a:latin typeface="Arial"/>
                <a:cs typeface="Arial"/>
              </a:rPr>
              <a:t>arXiv</a:t>
            </a:r>
            <a:r>
              <a:rPr lang="en-US" sz="1400">
                <a:latin typeface="Arial"/>
                <a:cs typeface="Arial"/>
              </a:rPr>
              <a:t> Preprint arXiv:1612.03651.</a:t>
            </a:r>
          </a:p>
          <a:p>
            <a:r>
              <a:rPr lang="en-US" sz="1400">
                <a:latin typeface="Arial"/>
                <a:cs typeface="Arial"/>
              </a:rPr>
              <a:t> [21] </a:t>
            </a:r>
            <a:r>
              <a:rPr lang="en-US" sz="1400" err="1">
                <a:latin typeface="Arial"/>
                <a:cs typeface="Arial"/>
              </a:rPr>
              <a:t>Mikolov</a:t>
            </a:r>
            <a:r>
              <a:rPr lang="en-US" sz="1400">
                <a:latin typeface="Arial"/>
                <a:cs typeface="Arial"/>
              </a:rPr>
              <a:t>, Tomas, Kai Chen, Greg Corrado, and Jeffrey Dean. 2013. “Efficient Estimation of Word Representations in Vector Space.” </a:t>
            </a:r>
            <a:r>
              <a:rPr lang="en-US" sz="1400" err="1">
                <a:latin typeface="Arial"/>
                <a:cs typeface="Arial"/>
              </a:rPr>
              <a:t>arXiv</a:t>
            </a:r>
            <a:r>
              <a:rPr lang="en-US" sz="1400">
                <a:latin typeface="Arial"/>
                <a:cs typeface="Arial"/>
              </a:rPr>
              <a:t> Preprint arXiv:1301.3781. </a:t>
            </a:r>
          </a:p>
          <a:p>
            <a:endParaRPr lang="en-GB" sz="1400"/>
          </a:p>
          <a:p>
            <a:endParaRPr lang="en-GB" sz="1400"/>
          </a:p>
        </p:txBody>
      </p:sp>
      <p:sp>
        <p:nvSpPr>
          <p:cNvPr id="3" name="Title 2">
            <a:extLst>
              <a:ext uri="{FF2B5EF4-FFF2-40B4-BE49-F238E27FC236}">
                <a16:creationId xmlns:a16="http://schemas.microsoft.com/office/drawing/2014/main" id="{ECCE21CF-4C50-FF3E-6D7E-2BA793970483}"/>
              </a:ext>
            </a:extLst>
          </p:cNvPr>
          <p:cNvSpPr>
            <a:spLocks noGrp="1"/>
          </p:cNvSpPr>
          <p:nvPr>
            <p:ph type="title"/>
          </p:nvPr>
        </p:nvSpPr>
        <p:spPr/>
        <p:txBody>
          <a:bodyPr/>
          <a:lstStyle/>
          <a:p>
            <a:r>
              <a:rPr lang="en-GB"/>
              <a:t>References </a:t>
            </a:r>
            <a:r>
              <a:rPr lang="en-US">
                <a:ea typeface="+mj-lt"/>
                <a:cs typeface="+mj-lt"/>
              </a:rPr>
              <a:t>- Citations</a:t>
            </a:r>
            <a:endParaRPr lang="en-GB"/>
          </a:p>
        </p:txBody>
      </p:sp>
    </p:spTree>
    <p:extLst>
      <p:ext uri="{BB962C8B-B14F-4D97-AF65-F5344CB8AC3E}">
        <p14:creationId xmlns:p14="http://schemas.microsoft.com/office/powerpoint/2010/main" val="42290078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C55456-0300-17B4-853E-7D424D4A734B}"/>
              </a:ext>
            </a:extLst>
          </p:cNvPr>
          <p:cNvSpPr>
            <a:spLocks noGrp="1"/>
          </p:cNvSpPr>
          <p:nvPr>
            <p:ph type="body" idx="10"/>
          </p:nvPr>
        </p:nvSpPr>
        <p:spPr/>
        <p:txBody>
          <a:bodyPr vert="horz" lIns="182880" tIns="45720" rIns="182880" bIns="45720" rtlCol="0" anchor="t">
            <a:noAutofit/>
          </a:bodyPr>
          <a:lstStyle/>
          <a:p>
            <a:r>
              <a:rPr lang="en-GB" sz="1400">
                <a:latin typeface="Arial"/>
                <a:cs typeface="Arial"/>
              </a:rPr>
              <a:t>Professors Slides</a:t>
            </a:r>
            <a:endParaRPr lang="en-US"/>
          </a:p>
          <a:p>
            <a:r>
              <a:rPr lang="en-GB" sz="1400">
                <a:latin typeface="Arial"/>
                <a:cs typeface="Arial"/>
                <a:hlinkClick r:id="rId2"/>
              </a:rPr>
              <a:t>https://keras.io/</a:t>
            </a:r>
          </a:p>
          <a:p>
            <a:r>
              <a:rPr lang="en-GB" sz="1400">
                <a:latin typeface="Arial"/>
                <a:cs typeface="Arial"/>
                <a:hlinkClick r:id="rId3"/>
              </a:rPr>
              <a:t>https://www.tensorflow.org/api_docs</a:t>
            </a:r>
          </a:p>
          <a:p>
            <a:r>
              <a:rPr lang="en-GB" sz="1400">
                <a:latin typeface="Arial"/>
                <a:cs typeface="Arial"/>
                <a:hlinkClick r:id="rId4"/>
              </a:rPr>
              <a:t>https://scikit-learn.org/stable/</a:t>
            </a:r>
          </a:p>
          <a:p>
            <a:r>
              <a:rPr lang="en-GB" sz="1400">
                <a:latin typeface="Arial"/>
                <a:cs typeface="Arial"/>
                <a:hlinkClick r:id="rId5"/>
              </a:rPr>
              <a:t>https://docs.genius.com/#annotations-h2</a:t>
            </a:r>
          </a:p>
          <a:p>
            <a:r>
              <a:rPr lang="en-GB" sz="1400">
                <a:latin typeface="Arial"/>
                <a:cs typeface="Arial"/>
              </a:rPr>
              <a:t>https://www.deeplearningbook.org/</a:t>
            </a:r>
          </a:p>
          <a:p>
            <a:r>
              <a:rPr lang="en-US" sz="1400">
                <a:latin typeface="Arial"/>
                <a:cs typeface="Arial"/>
                <a:hlinkClick r:id="rId6"/>
              </a:rPr>
              <a:t>https://</a:t>
            </a:r>
            <a:r>
              <a:rPr lang="en-US" sz="1400">
                <a:latin typeface="Arial"/>
                <a:cs typeface="Arial"/>
                <a:hlinkClick r:id="rId6"/>
              </a:rPr>
              <a:t>aditi-mittal.medium.com/understanding-rnn-and-lstm-f7cdf6dfc14e</a:t>
            </a:r>
            <a:endParaRPr lang="en-US" sz="1400">
              <a:latin typeface="Arial"/>
              <a:cs typeface="Arial"/>
            </a:endParaRPr>
          </a:p>
          <a:p>
            <a:pPr>
              <a:lnSpc>
                <a:spcPct val="90000"/>
              </a:lnSpc>
            </a:pPr>
            <a:r>
              <a:rPr lang="en-US" sz="1400">
                <a:latin typeface="Arial"/>
                <a:cs typeface="Arial"/>
                <a:hlinkClick r:id="rId7"/>
              </a:rPr>
              <a:t>https://towardsdatascience.com/gru-recurrent-neural-networks-a-smart-way-to-predict-sequences-in-python-80864e4fe9f6</a:t>
            </a:r>
            <a:endParaRPr lang="en-US" sz="1400">
              <a:latin typeface="Arial"/>
              <a:cs typeface="Arial"/>
            </a:endParaRPr>
          </a:p>
          <a:p>
            <a:pPr>
              <a:lnSpc>
                <a:spcPct val="90000"/>
              </a:lnSpc>
            </a:pPr>
            <a:endParaRPr lang="en-US" sz="1400"/>
          </a:p>
          <a:p>
            <a:endParaRPr lang="en-US" sz="1400"/>
          </a:p>
          <a:p>
            <a:endParaRPr lang="en-GB" sz="1400"/>
          </a:p>
        </p:txBody>
      </p:sp>
      <p:sp>
        <p:nvSpPr>
          <p:cNvPr id="3" name="Title 2">
            <a:extLst>
              <a:ext uri="{FF2B5EF4-FFF2-40B4-BE49-F238E27FC236}">
                <a16:creationId xmlns:a16="http://schemas.microsoft.com/office/drawing/2014/main" id="{18D1F2E1-3421-46DA-999C-2DA9E7B9E976}"/>
              </a:ext>
            </a:extLst>
          </p:cNvPr>
          <p:cNvSpPr>
            <a:spLocks noGrp="1"/>
          </p:cNvSpPr>
          <p:nvPr>
            <p:ph type="title"/>
          </p:nvPr>
        </p:nvSpPr>
        <p:spPr>
          <a:xfrm>
            <a:off x="566928" y="1358205"/>
            <a:ext cx="10515600" cy="868430"/>
          </a:xfrm>
        </p:spPr>
        <p:txBody>
          <a:bodyPr/>
          <a:lstStyle/>
          <a:p>
            <a:r>
              <a:rPr lang="en-GB"/>
              <a:t>References – General resources</a:t>
            </a:r>
            <a:endParaRPr lang="en-US"/>
          </a:p>
        </p:txBody>
      </p:sp>
    </p:spTree>
    <p:extLst>
      <p:ext uri="{BB962C8B-B14F-4D97-AF65-F5344CB8AC3E}">
        <p14:creationId xmlns:p14="http://schemas.microsoft.com/office/powerpoint/2010/main" val="1159547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Hsu et al. takes a different approach and tries to classify the sub genres of EDM music. They use Mel-Spectrogram and </a:t>
            </a:r>
            <a:r>
              <a:rPr lang="en-US" sz="1800" err="1">
                <a:latin typeface="Arial"/>
                <a:cs typeface="Arial"/>
              </a:rPr>
              <a:t>Tempogram</a:t>
            </a:r>
            <a:r>
              <a:rPr lang="en-US" sz="1800">
                <a:latin typeface="Arial"/>
                <a:cs typeface="Arial"/>
              </a:rPr>
              <a:t> Features. They use a unique short chunk CNN + ResNet models.</a:t>
            </a:r>
          </a:p>
          <a:p>
            <a:r>
              <a:rPr lang="en-US" sz="1800">
                <a:latin typeface="Arial"/>
                <a:cs typeface="Arial"/>
              </a:rPr>
              <a:t>Heo et al. uses frequency sub bands aggregation method which divides the input spectrogram along frequency bandwidths. Their framework is based on ECAPA - TDNN, where all the layers that extract short-term features are affected by the layers that extract long-term features. They train their models on much larger dataset, but the results leave a lot to be desired for.</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Audio features centric papers</a:t>
            </a:r>
          </a:p>
        </p:txBody>
      </p:sp>
    </p:spTree>
    <p:extLst>
      <p:ext uri="{BB962C8B-B14F-4D97-AF65-F5344CB8AC3E}">
        <p14:creationId xmlns:p14="http://schemas.microsoft.com/office/powerpoint/2010/main" val="38145684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09761B-857B-5D36-7B5A-1475C0C1D66E}"/>
              </a:ext>
            </a:extLst>
          </p:cNvPr>
          <p:cNvSpPr>
            <a:spLocks noGrp="1"/>
          </p:cNvSpPr>
          <p:nvPr>
            <p:ph type="body" idx="10"/>
          </p:nvPr>
        </p:nvSpPr>
        <p:spPr/>
        <p:txBody>
          <a:bodyPr vert="horz" lIns="182880" tIns="45720" rIns="182880" bIns="45720" rtlCol="0" anchor="t">
            <a:noAutofit/>
          </a:bodyPr>
          <a:lstStyle/>
          <a:p>
            <a:pPr marL="393700" indent="-342900"/>
            <a:r>
              <a:rPr lang="en-GB" sz="1400">
                <a:latin typeface="Arial"/>
                <a:cs typeface="Arial"/>
                <a:hlinkClick r:id="rId2"/>
              </a:rPr>
              <a:t>https://www.fulcrumgallery.com/LA-Pop/Headphones-Music-Genres_804397.htm</a:t>
            </a:r>
            <a:endParaRPr lang="en-GB" sz="1400">
              <a:cs typeface="Arial"/>
            </a:endParaRPr>
          </a:p>
          <a:p>
            <a:r>
              <a:rPr lang="en-US" sz="1400">
                <a:latin typeface="Arial"/>
                <a:cs typeface="Arial"/>
                <a:hlinkClick r:id="rId2"/>
              </a:rPr>
              <a:t>https://www.fulcrumgallery.com/LA-Pop/Headphones-Music-Genres_804397.htm</a:t>
            </a:r>
            <a:endParaRPr lang="en-US" sz="1400">
              <a:latin typeface="Arial"/>
              <a:cs typeface="Arial"/>
            </a:endParaRPr>
          </a:p>
          <a:p>
            <a:r>
              <a:rPr lang="en-US" sz="1400">
                <a:latin typeface="Arial"/>
                <a:cs typeface="Arial"/>
                <a:hlinkClick r:id="rId3"/>
              </a:rPr>
              <a:t>https://www.researchgate.net/publication/3333877_Musical_Genre_Classification_of_Audio_Signals</a:t>
            </a:r>
            <a:endParaRPr lang="en-US" sz="1400">
              <a:latin typeface="Arial"/>
              <a:cs typeface="Arial"/>
            </a:endParaRPr>
          </a:p>
          <a:p>
            <a:r>
              <a:rPr lang="en-US" sz="1400">
                <a:latin typeface="Arial"/>
                <a:cs typeface="Arial"/>
                <a:hlinkClick r:id="rId4"/>
              </a:rPr>
              <a:t>https://spotipy.readthedocs.io/en/2.21.0/</a:t>
            </a:r>
            <a:endParaRPr lang="en-US" sz="1400">
              <a:latin typeface="Arial"/>
              <a:cs typeface="Arial"/>
            </a:endParaRPr>
          </a:p>
          <a:p>
            <a:r>
              <a:rPr lang="en-US" sz="1400">
                <a:latin typeface="Arial"/>
                <a:cs typeface="Arial"/>
                <a:hlinkClick r:id="rId5"/>
              </a:rPr>
              <a:t>https://towardsdatascience.com/creating-word-embeddings-coding-the-word2vec-algorithm-in-python-using-deep-learning-b337d0ba17a8</a:t>
            </a:r>
            <a:r>
              <a:rPr lang="en-US" sz="1400">
                <a:latin typeface="Arial"/>
                <a:cs typeface="Arial"/>
              </a:rPr>
              <a:t> </a:t>
            </a:r>
          </a:p>
          <a:p>
            <a:r>
              <a:rPr lang="en-US" sz="1400">
                <a:latin typeface="Arial"/>
                <a:cs typeface="Arial"/>
                <a:hlinkClick r:id="rId6"/>
              </a:rPr>
              <a:t>https://towardsdatascience.com/introduction-to-word-embedding-and-word2vec-652d0c2060fa</a:t>
            </a:r>
            <a:endParaRPr lang="en-US" sz="1400">
              <a:latin typeface="Arial"/>
              <a:cs typeface="Arial"/>
            </a:endParaRPr>
          </a:p>
          <a:p>
            <a:r>
              <a:rPr lang="en-US" sz="1400">
                <a:latin typeface="Arial"/>
                <a:cs typeface="Arial"/>
                <a:hlinkClick r:id="rId7"/>
              </a:rPr>
              <a:t>https://towardsdatascience.com/word2vec-explained-49c52b4ccb71</a:t>
            </a:r>
            <a:r>
              <a:rPr lang="en-US" sz="1400">
                <a:latin typeface="Arial"/>
                <a:cs typeface="Arial"/>
              </a:rPr>
              <a:t> </a:t>
            </a:r>
            <a:endParaRPr lang="en-US" sz="1400"/>
          </a:p>
          <a:p>
            <a:endParaRPr lang="en-US" sz="1400"/>
          </a:p>
          <a:p>
            <a:endParaRPr lang="en-US" sz="1400"/>
          </a:p>
          <a:p>
            <a:endParaRPr lang="en-US" sz="1400"/>
          </a:p>
          <a:p>
            <a:endParaRPr lang="en-GB" sz="1400"/>
          </a:p>
        </p:txBody>
      </p:sp>
      <p:sp>
        <p:nvSpPr>
          <p:cNvPr id="3" name="Title 2">
            <a:extLst>
              <a:ext uri="{FF2B5EF4-FFF2-40B4-BE49-F238E27FC236}">
                <a16:creationId xmlns:a16="http://schemas.microsoft.com/office/drawing/2014/main" id="{EB647090-BDC2-55BD-4C7C-6E3D0890C9DC}"/>
              </a:ext>
            </a:extLst>
          </p:cNvPr>
          <p:cNvSpPr>
            <a:spLocks noGrp="1"/>
          </p:cNvSpPr>
          <p:nvPr>
            <p:ph type="title"/>
          </p:nvPr>
        </p:nvSpPr>
        <p:spPr>
          <a:xfrm>
            <a:off x="566928" y="1752164"/>
            <a:ext cx="10515600" cy="868430"/>
          </a:xfrm>
        </p:spPr>
        <p:txBody>
          <a:bodyPr/>
          <a:lstStyle/>
          <a:p>
            <a:r>
              <a:rPr lang="en-GB">
                <a:ea typeface="+mj-lt"/>
                <a:cs typeface="+mj-lt"/>
              </a:rPr>
              <a:t>References – General resources</a:t>
            </a:r>
          </a:p>
          <a:p>
            <a:endParaRPr lang="en-GB"/>
          </a:p>
        </p:txBody>
      </p:sp>
    </p:spTree>
    <p:extLst>
      <p:ext uri="{BB962C8B-B14F-4D97-AF65-F5344CB8AC3E}">
        <p14:creationId xmlns:p14="http://schemas.microsoft.com/office/powerpoint/2010/main" val="3000960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938519-B753-2673-8202-4875213F2DEC}"/>
              </a:ext>
            </a:extLst>
          </p:cNvPr>
          <p:cNvSpPr>
            <a:spLocks noGrp="1"/>
          </p:cNvSpPr>
          <p:nvPr>
            <p:ph type="body" idx="10"/>
          </p:nvPr>
        </p:nvSpPr>
        <p:spPr/>
        <p:txBody>
          <a:bodyPr vert="horz" lIns="182880" tIns="45720" rIns="182880" bIns="45720" rtlCol="0" anchor="t">
            <a:noAutofit/>
          </a:bodyPr>
          <a:lstStyle/>
          <a:p>
            <a:r>
              <a:rPr lang="en-US" sz="1400">
                <a:latin typeface="Arial"/>
                <a:cs typeface="Arial"/>
                <a:hlinkClick r:id="rId2"/>
              </a:rPr>
              <a:t>https://www.theclickreader.com/k-nearest-neighbours-knn-classifier/</a:t>
            </a:r>
            <a:endParaRPr lang="en-US" sz="1400">
              <a:latin typeface="Arial"/>
              <a:cs typeface="Arial"/>
            </a:endParaRPr>
          </a:p>
          <a:p>
            <a:r>
              <a:rPr lang="en-US" sz="1400">
                <a:latin typeface="Arial"/>
                <a:cs typeface="Arial"/>
                <a:hlinkClick r:id="rId3"/>
              </a:rPr>
              <a:t>https://blog.jovian.ai/overfitting-vs-underfitting-25db494bba11</a:t>
            </a:r>
            <a:endParaRPr lang="en-US" sz="1400">
              <a:latin typeface="Arial"/>
              <a:cs typeface="Arial"/>
            </a:endParaRPr>
          </a:p>
          <a:p>
            <a:r>
              <a:rPr lang="en-US" sz="1400">
                <a:latin typeface="Arial"/>
                <a:cs typeface="Arial"/>
                <a:hlinkClick r:id="rId4"/>
              </a:rPr>
              <a:t>https://www.upgrad.com/blog/neural-network-architecture-components-algorithms/</a:t>
            </a:r>
            <a:r>
              <a:rPr lang="en-US" sz="1400">
                <a:latin typeface="Arial"/>
                <a:cs typeface="Arial"/>
              </a:rPr>
              <a:t> </a:t>
            </a:r>
          </a:p>
          <a:p>
            <a:r>
              <a:rPr lang="en-US" sz="1400">
                <a:latin typeface="Arial"/>
                <a:cs typeface="Arial"/>
                <a:hlinkClick r:id="rId5"/>
              </a:rPr>
              <a:t>https://towardsdatascience.com/what-is-deep-learning-and-how-does-it-work-2ce44bb692ac</a:t>
            </a:r>
            <a:r>
              <a:rPr lang="en-US" sz="1400">
                <a:latin typeface="Arial"/>
                <a:cs typeface="Arial"/>
              </a:rPr>
              <a:t> </a:t>
            </a:r>
          </a:p>
          <a:p>
            <a:r>
              <a:rPr lang="en-US" sz="1400">
                <a:latin typeface="Arial"/>
                <a:cs typeface="Arial"/>
                <a:hlinkClick r:id="rId6"/>
              </a:rPr>
              <a:t>https://neuralthreads.medium.com/categorical-cross-entropy-loss-the-most-important-loss-function-d3792151d05b</a:t>
            </a:r>
            <a:endParaRPr lang="en-US" sz="1400">
              <a:latin typeface="Arial"/>
              <a:cs typeface="Arial"/>
            </a:endParaRPr>
          </a:p>
          <a:p>
            <a:r>
              <a:rPr lang="en-US" sz="1400">
                <a:latin typeface="Arial"/>
                <a:cs typeface="Arial"/>
                <a:hlinkClick r:id="rId7"/>
              </a:rPr>
              <a:t>https://towardsdatascience.com/understanding-backpropagation-algorithm-7bb3aa2f95fd</a:t>
            </a:r>
            <a:br>
              <a:rPr lang="en-US" sz="1400"/>
            </a:br>
            <a:endParaRPr lang="en-US" sz="1400"/>
          </a:p>
          <a:p>
            <a:endParaRPr lang="en-GB" sz="1400"/>
          </a:p>
        </p:txBody>
      </p:sp>
      <p:sp>
        <p:nvSpPr>
          <p:cNvPr id="3" name="Title 2">
            <a:extLst>
              <a:ext uri="{FF2B5EF4-FFF2-40B4-BE49-F238E27FC236}">
                <a16:creationId xmlns:a16="http://schemas.microsoft.com/office/drawing/2014/main" id="{C9AE791C-DA0D-934F-789C-407C066AD0A7}"/>
              </a:ext>
            </a:extLst>
          </p:cNvPr>
          <p:cNvSpPr>
            <a:spLocks noGrp="1"/>
          </p:cNvSpPr>
          <p:nvPr>
            <p:ph type="title"/>
          </p:nvPr>
        </p:nvSpPr>
        <p:spPr/>
        <p:txBody>
          <a:bodyPr/>
          <a:lstStyle/>
          <a:p>
            <a:r>
              <a:rPr lang="en-GB">
                <a:cs typeface="Arial"/>
              </a:rPr>
              <a:t>References – General resources</a:t>
            </a:r>
            <a:endParaRPr lang="en-US"/>
          </a:p>
        </p:txBody>
      </p:sp>
    </p:spTree>
    <p:extLst>
      <p:ext uri="{BB962C8B-B14F-4D97-AF65-F5344CB8AC3E}">
        <p14:creationId xmlns:p14="http://schemas.microsoft.com/office/powerpoint/2010/main" val="207398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While all the papers use a balanced dataset, Liu, </a:t>
            </a:r>
            <a:r>
              <a:rPr lang="en-US" sz="1800" err="1">
                <a:latin typeface="Arial"/>
                <a:cs typeface="Arial"/>
              </a:rPr>
              <a:t>Xiaokai</a:t>
            </a:r>
            <a:r>
              <a:rPr lang="en-US" sz="1800">
                <a:latin typeface="Arial"/>
                <a:cs typeface="Arial"/>
              </a:rPr>
              <a:t> et al. proposed a novel mechanism named Multi-instance Attention (MATT) which is used to boost performance for tail classes. This helps target imbalanced datasets where certain genres do not have enough audio files</a:t>
            </a:r>
          </a:p>
          <a:p>
            <a:r>
              <a:rPr lang="en-US" sz="1800">
                <a:latin typeface="Arial"/>
                <a:cs typeface="Arial"/>
              </a:rPr>
              <a:t>Chathuranga et al. doubles down on using ML algorithms for their models. They work on GTZAN and ISMIR2004 by using SVM Classifier with polynomial kernel functions. The weak learner is compensated by using </a:t>
            </a:r>
            <a:r>
              <a:rPr lang="en-US" sz="1800" err="1">
                <a:latin typeface="Arial"/>
                <a:cs typeface="Arial"/>
              </a:rPr>
              <a:t>Adaboost</a:t>
            </a:r>
            <a:r>
              <a:rPr lang="en-US" sz="1800">
                <a:latin typeface="Arial"/>
                <a:cs typeface="Arial"/>
              </a:rPr>
              <a:t> and Ensemble classifiers. The models have provided a surprising accuracy of 78 % and 81% for the datasets used</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Audio features centric papers</a:t>
            </a:r>
          </a:p>
        </p:txBody>
      </p:sp>
    </p:spTree>
    <p:extLst>
      <p:ext uri="{BB962C8B-B14F-4D97-AF65-F5344CB8AC3E}">
        <p14:creationId xmlns:p14="http://schemas.microsoft.com/office/powerpoint/2010/main" val="4272235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err="1">
                <a:latin typeface="Arial"/>
                <a:cs typeface="Arial"/>
              </a:rPr>
              <a:t>KarunaKaran</a:t>
            </a:r>
            <a:r>
              <a:rPr lang="en-US" sz="1800">
                <a:latin typeface="Arial"/>
                <a:cs typeface="Arial"/>
              </a:rPr>
              <a:t> et al. uses a two-phase hybrid classifier to overcome the blurry classification of the genres. Similar to our paper they have worked on GTZAN and FMA dataset. Our models have outperformed their models for FMA dataset.</a:t>
            </a:r>
          </a:p>
          <a:p>
            <a:r>
              <a:rPr lang="en-US" sz="1800">
                <a:latin typeface="Arial"/>
                <a:cs typeface="Arial"/>
              </a:rPr>
              <a:t>Most of these papers have used GTZAN as their main dataset. In our opinion the biggest drawback of this dataset is its smaller size. Further reasons as to why we did not use this dataset will be established later</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Audio features centric papers</a:t>
            </a:r>
          </a:p>
        </p:txBody>
      </p:sp>
    </p:spTree>
    <p:extLst>
      <p:ext uri="{BB962C8B-B14F-4D97-AF65-F5344CB8AC3E}">
        <p14:creationId xmlns:p14="http://schemas.microsoft.com/office/powerpoint/2010/main" val="3829670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This is a niche category for our problem, fewer papers chose to solve the problem using only lyrics</a:t>
            </a:r>
          </a:p>
          <a:p>
            <a:r>
              <a:rPr lang="en-US" sz="1800" err="1">
                <a:latin typeface="Arial"/>
                <a:cs typeface="Arial"/>
              </a:rPr>
              <a:t>Tsaptsinos</a:t>
            </a:r>
            <a:r>
              <a:rPr lang="en-US" sz="1800">
                <a:latin typeface="Arial"/>
                <a:cs typeface="Arial"/>
              </a:rPr>
              <a:t> et al. uses a Hierarchical Attention Network on the lyrics to exploit the layer structures in which words combine to form lines, lines form segments, and segments form a complete song. They tested the models on both 117 genre Dataset and 20 genre dataset. They were also able to visualize which words are most important</a:t>
            </a:r>
          </a:p>
          <a:p>
            <a:r>
              <a:rPr lang="en-US" sz="1800">
                <a:latin typeface="Arial"/>
                <a:cs typeface="Arial"/>
              </a:rPr>
              <a:t>Araujo Lima et al used BLSTM along with SVM and Random forest combined with multiple word embeddings techniques. However, these models were built to identify Brazilian lyrics specifically</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Lyrics features centric papers</a:t>
            </a:r>
          </a:p>
        </p:txBody>
      </p:sp>
    </p:spTree>
    <p:extLst>
      <p:ext uri="{BB962C8B-B14F-4D97-AF65-F5344CB8AC3E}">
        <p14:creationId xmlns:p14="http://schemas.microsoft.com/office/powerpoint/2010/main" val="65972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Instead of concentrating on only one aspect, these papers have created models to encompass both audio and lyric features.</a:t>
            </a:r>
          </a:p>
          <a:p>
            <a:r>
              <a:rPr lang="en-US" sz="1800">
                <a:latin typeface="Arial"/>
                <a:cs typeface="Arial"/>
              </a:rPr>
              <a:t>Oramas et al. takes a distinctive approach where they use cover image, text reviews and audio tracks. They also present their </a:t>
            </a:r>
            <a:r>
              <a:rPr lang="en-US" sz="1800" err="1">
                <a:latin typeface="Arial"/>
                <a:cs typeface="Arial"/>
              </a:rPr>
              <a:t>MuMu</a:t>
            </a:r>
            <a:r>
              <a:rPr lang="en-US" sz="1800">
                <a:latin typeface="Arial"/>
                <a:cs typeface="Arial"/>
              </a:rPr>
              <a:t> dataset which contains over 31k albums with 250 genres. The paper provides a different perspective to classification by using different Data modalities</a:t>
            </a:r>
          </a:p>
          <a:p>
            <a:r>
              <a:rPr lang="en-US" sz="1800">
                <a:latin typeface="Arial"/>
                <a:cs typeface="Arial"/>
              </a:rPr>
              <a:t>McKay et al takes a step further by considering cultural features such as web searches along with the usual features. They also showed how features extracted from lyrics were less effective compared to others.</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Composite features centric papers</a:t>
            </a:r>
          </a:p>
        </p:txBody>
      </p:sp>
    </p:spTree>
    <p:extLst>
      <p:ext uri="{BB962C8B-B14F-4D97-AF65-F5344CB8AC3E}">
        <p14:creationId xmlns:p14="http://schemas.microsoft.com/office/powerpoint/2010/main" val="2221684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Finally, we have Mayer et al. which tends to lean more heavily towards lyrics. They use advanced lyrics features such as the frequency of certain rhyme patterns, several parts-of-speech features, and statistic features such as words per minute (WPM) along with regular audio features. This paper sticks to ML models using KNN, Naïve Bayes and SVM. The results range from 40 to 60% for various datasets which clearly shows the short comings of ML models</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Composite features centric papers</a:t>
            </a:r>
          </a:p>
        </p:txBody>
      </p:sp>
    </p:spTree>
    <p:extLst>
      <p:ext uri="{BB962C8B-B14F-4D97-AF65-F5344CB8AC3E}">
        <p14:creationId xmlns:p14="http://schemas.microsoft.com/office/powerpoint/2010/main" val="341398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29545E-18C8-3FC9-FC9A-6A1774588A18}"/>
              </a:ext>
            </a:extLst>
          </p:cNvPr>
          <p:cNvSpPr>
            <a:spLocks noGrp="1"/>
          </p:cNvSpPr>
          <p:nvPr>
            <p:ph type="body" idx="1"/>
          </p:nvPr>
        </p:nvSpPr>
        <p:spPr>
          <a:xfrm>
            <a:off x="569468" y="2189263"/>
            <a:ext cx="10565321" cy="3790483"/>
          </a:xfrm>
        </p:spPr>
        <p:txBody>
          <a:bodyPr vert="horz" lIns="91440" tIns="45720" rIns="91440" bIns="45720" rtlCol="0" anchor="t">
            <a:noAutofit/>
          </a:bodyPr>
          <a:lstStyle/>
          <a:p>
            <a:pPr marL="285750" indent="-285750">
              <a:buChar char="•"/>
            </a:pPr>
            <a:r>
              <a:rPr lang="en-GB" dirty="0">
                <a:latin typeface="Arial"/>
                <a:cs typeface="Arial"/>
              </a:rPr>
              <a:t>The code for the project has been organized as a </a:t>
            </a:r>
            <a:r>
              <a:rPr lang="en-GB" dirty="0" err="1">
                <a:latin typeface="Arial"/>
                <a:cs typeface="Arial"/>
              </a:rPr>
              <a:t>Github</a:t>
            </a:r>
            <a:r>
              <a:rPr lang="en-GB" dirty="0">
                <a:latin typeface="Arial"/>
                <a:cs typeface="Arial"/>
              </a:rPr>
              <a:t> repository. </a:t>
            </a:r>
            <a:endParaRPr lang="en-GB" dirty="0"/>
          </a:p>
          <a:p>
            <a:pPr marL="285750" indent="-285750">
              <a:buChar char="•"/>
            </a:pPr>
            <a:r>
              <a:rPr lang="en-GB" dirty="0">
                <a:latin typeface="Arial"/>
                <a:cs typeface="Arial"/>
              </a:rPr>
              <a:t>It can be accessed from the following link - </a:t>
            </a:r>
            <a:r>
              <a:rPr lang="en-GB" dirty="0">
                <a:latin typeface="Arial"/>
                <a:cs typeface="Arial"/>
                <a:hlinkClick r:id="rId2"/>
              </a:rPr>
              <a:t>https://github.com/arnavsinha109/Music-Genre-Detection</a:t>
            </a:r>
            <a:endParaRPr lang="en-GB" dirty="0">
              <a:latin typeface="Arial"/>
              <a:cs typeface="Arial"/>
            </a:endParaRPr>
          </a:p>
          <a:p>
            <a:pPr marL="285750" indent="-285750">
              <a:buChar char="•"/>
            </a:pPr>
            <a:r>
              <a:rPr lang="en-GB" dirty="0">
                <a:latin typeface="Arial"/>
                <a:cs typeface="Arial"/>
              </a:rPr>
              <a:t>All the notebook have been organized as individual RISE slides for reading comfort </a:t>
            </a:r>
            <a:endParaRPr lang="en-GB" dirty="0"/>
          </a:p>
        </p:txBody>
      </p:sp>
      <p:sp>
        <p:nvSpPr>
          <p:cNvPr id="3" name="Title 2">
            <a:extLst>
              <a:ext uri="{FF2B5EF4-FFF2-40B4-BE49-F238E27FC236}">
                <a16:creationId xmlns:a16="http://schemas.microsoft.com/office/drawing/2014/main" id="{5616C0EE-B8A9-9E9D-539B-2352E6AE34DD}"/>
              </a:ext>
            </a:extLst>
          </p:cNvPr>
          <p:cNvSpPr>
            <a:spLocks noGrp="1"/>
          </p:cNvSpPr>
          <p:nvPr>
            <p:ph type="title"/>
          </p:nvPr>
        </p:nvSpPr>
        <p:spPr/>
        <p:txBody>
          <a:bodyPr/>
          <a:lstStyle/>
          <a:p>
            <a:r>
              <a:rPr lang="en-GB"/>
              <a:t>Code Repo Information</a:t>
            </a:r>
            <a:endParaRPr lang="en-US"/>
          </a:p>
        </p:txBody>
      </p:sp>
    </p:spTree>
    <p:extLst>
      <p:ext uri="{BB962C8B-B14F-4D97-AF65-F5344CB8AC3E}">
        <p14:creationId xmlns:p14="http://schemas.microsoft.com/office/powerpoint/2010/main" val="2013614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A979F9-ED3A-B40D-8F81-E85C6FD20B2C}"/>
              </a:ext>
            </a:extLst>
          </p:cNvPr>
          <p:cNvSpPr>
            <a:spLocks noGrp="1"/>
          </p:cNvSpPr>
          <p:nvPr>
            <p:ph type="body" sz="quarter" idx="10"/>
          </p:nvPr>
        </p:nvSpPr>
        <p:spPr/>
        <p:txBody>
          <a:bodyPr vert="horz" lIns="0" tIns="45720" rIns="91440" bIns="45720" rtlCol="0" anchor="t">
            <a:normAutofit/>
          </a:bodyPr>
          <a:lstStyle/>
          <a:p>
            <a:r>
              <a:rPr lang="en-US">
                <a:ea typeface="+mj-lt"/>
                <a:cs typeface="+mj-lt"/>
              </a:rPr>
              <a:t>Lyrics-Based Music Genre Classification Using a Hierarchical Attention</a:t>
            </a:r>
            <a:br>
              <a:rPr lang="en-US">
                <a:ea typeface="+mj-lt"/>
                <a:cs typeface="+mj-lt"/>
              </a:rPr>
            </a:br>
            <a:r>
              <a:rPr lang="en-US">
                <a:ea typeface="+mj-lt"/>
                <a:cs typeface="+mj-lt"/>
              </a:rPr>
              <a:t>Network</a:t>
            </a:r>
            <a:endParaRPr lang="en-US" dirty="0"/>
          </a:p>
        </p:txBody>
      </p:sp>
      <p:sp>
        <p:nvSpPr>
          <p:cNvPr id="3" name="Title 2">
            <a:extLst>
              <a:ext uri="{FF2B5EF4-FFF2-40B4-BE49-F238E27FC236}">
                <a16:creationId xmlns:a16="http://schemas.microsoft.com/office/drawing/2014/main" id="{ECCE037A-305A-D999-58AC-3DF69CDBA57B}"/>
              </a:ext>
            </a:extLst>
          </p:cNvPr>
          <p:cNvSpPr>
            <a:spLocks noGrp="1"/>
          </p:cNvSpPr>
          <p:nvPr>
            <p:ph type="ctrTitle"/>
          </p:nvPr>
        </p:nvSpPr>
        <p:spPr/>
        <p:txBody>
          <a:bodyPr/>
          <a:lstStyle/>
          <a:p>
            <a:r>
              <a:rPr lang="en-US" dirty="0">
                <a:latin typeface="Arial"/>
                <a:cs typeface="Arial"/>
              </a:rPr>
              <a:t>Literature Deep Dive</a:t>
            </a:r>
            <a:endParaRPr lang="en-US" dirty="0"/>
          </a:p>
        </p:txBody>
      </p:sp>
    </p:spTree>
    <p:extLst>
      <p:ext uri="{BB962C8B-B14F-4D97-AF65-F5344CB8AC3E}">
        <p14:creationId xmlns:p14="http://schemas.microsoft.com/office/powerpoint/2010/main" val="1668904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B3E741-B8FC-C6A1-2198-FFD04EF32778}"/>
              </a:ext>
            </a:extLst>
          </p:cNvPr>
          <p:cNvSpPr>
            <a:spLocks noGrp="1"/>
          </p:cNvSpPr>
          <p:nvPr>
            <p:ph type="body" idx="10"/>
          </p:nvPr>
        </p:nvSpPr>
        <p:spPr/>
        <p:txBody>
          <a:bodyPr vert="horz" lIns="182880" tIns="45720" rIns="182880" bIns="45720" rtlCol="0" anchor="t">
            <a:noAutofit/>
          </a:bodyPr>
          <a:lstStyle/>
          <a:p>
            <a:r>
              <a:rPr lang="en-GB" sz="1800" dirty="0">
                <a:latin typeface="Arial"/>
                <a:cs typeface="Arial"/>
              </a:rPr>
              <a:t>While the literature survey section briefly talks about many papers. This paper in particular caught our attention. It takes a complete NLP approach to solve the issue of genre detection.</a:t>
            </a:r>
          </a:p>
          <a:p>
            <a:r>
              <a:rPr lang="en-GB" sz="1800" dirty="0">
                <a:latin typeface="Arial"/>
                <a:cs typeface="Arial"/>
              </a:rPr>
              <a:t>The paper uses only Lyrical data similar to how we have used except the preparation and pre-processing are quite different.</a:t>
            </a:r>
          </a:p>
          <a:p>
            <a:r>
              <a:rPr lang="en-GB" sz="1800" dirty="0">
                <a:latin typeface="Arial"/>
                <a:cs typeface="Arial"/>
              </a:rPr>
              <a:t>Some of the biggest contribution from this paper is that </a:t>
            </a:r>
            <a:r>
              <a:rPr lang="en-GB" sz="1800">
                <a:latin typeface="Arial"/>
                <a:cs typeface="Arial"/>
              </a:rPr>
              <a:t>HAN </a:t>
            </a:r>
            <a:r>
              <a:rPr lang="en-GB" sz="1800" dirty="0">
                <a:latin typeface="Arial"/>
                <a:cs typeface="Arial"/>
              </a:rPr>
              <a:t>or Hierarchical Attention Networks can be used to take advantage of the hierarchical structure of the sentences and we can clearly visualize which words are most important. We believe that knowing what </a:t>
            </a:r>
            <a:r>
              <a:rPr lang="en-GB" sz="1800">
                <a:latin typeface="Arial"/>
                <a:cs typeface="Arial"/>
              </a:rPr>
              <a:t>words</a:t>
            </a:r>
            <a:r>
              <a:rPr lang="en-GB" sz="1800" dirty="0">
                <a:latin typeface="Arial"/>
                <a:cs typeface="Arial"/>
              </a:rPr>
              <a:t> are most important to define genre greatly benefits the models.</a:t>
            </a:r>
            <a:endParaRPr lang="en-GB" sz="1800" dirty="0"/>
          </a:p>
        </p:txBody>
      </p:sp>
      <p:sp>
        <p:nvSpPr>
          <p:cNvPr id="3" name="Title 2">
            <a:extLst>
              <a:ext uri="{FF2B5EF4-FFF2-40B4-BE49-F238E27FC236}">
                <a16:creationId xmlns:a16="http://schemas.microsoft.com/office/drawing/2014/main" id="{03A8B81F-5A56-941E-7792-651ED828C84B}"/>
              </a:ext>
            </a:extLst>
          </p:cNvPr>
          <p:cNvSpPr>
            <a:spLocks noGrp="1"/>
          </p:cNvSpPr>
          <p:nvPr>
            <p:ph type="title"/>
          </p:nvPr>
        </p:nvSpPr>
        <p:spPr/>
        <p:txBody>
          <a:bodyPr/>
          <a:lstStyle/>
          <a:p>
            <a:r>
              <a:rPr lang="en-GB" dirty="0"/>
              <a:t>Brief Summary</a:t>
            </a:r>
          </a:p>
        </p:txBody>
      </p:sp>
    </p:spTree>
    <p:extLst>
      <p:ext uri="{BB962C8B-B14F-4D97-AF65-F5344CB8AC3E}">
        <p14:creationId xmlns:p14="http://schemas.microsoft.com/office/powerpoint/2010/main" val="184653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19F04-7CAB-84A0-15D0-270336AC8367}"/>
              </a:ext>
            </a:extLst>
          </p:cNvPr>
          <p:cNvSpPr>
            <a:spLocks noGrp="1"/>
          </p:cNvSpPr>
          <p:nvPr>
            <p:ph type="body" idx="10"/>
          </p:nvPr>
        </p:nvSpPr>
        <p:spPr/>
        <p:txBody>
          <a:bodyPr vert="horz" lIns="182880" tIns="45720" rIns="182880" bIns="45720" rtlCol="0" anchor="t">
            <a:noAutofit/>
          </a:bodyPr>
          <a:lstStyle/>
          <a:p>
            <a:r>
              <a:rPr lang="en-GB" dirty="0">
                <a:latin typeface="Arial"/>
                <a:cs typeface="Arial"/>
              </a:rPr>
              <a:t>The paper uses a very huge Lyrical Dataset acquired from </a:t>
            </a:r>
            <a:r>
              <a:rPr lang="en-GB" dirty="0" err="1">
                <a:latin typeface="Arial"/>
                <a:cs typeface="Arial"/>
              </a:rPr>
              <a:t>LyricFind</a:t>
            </a:r>
            <a:r>
              <a:rPr lang="en-GB" dirty="0">
                <a:latin typeface="Arial"/>
                <a:cs typeface="Arial"/>
              </a:rPr>
              <a:t> which contained around 1,039,151 songs. While there were no genres, the author was able to acquire them with the help of iTunes. This however severely reduced the number of songs due to lack of missing data.</a:t>
            </a:r>
          </a:p>
          <a:p>
            <a:r>
              <a:rPr lang="en-GB" dirty="0">
                <a:latin typeface="Arial"/>
                <a:cs typeface="Arial"/>
              </a:rPr>
              <a:t>Instead of simply creating their own dictionary, the author has retrained their words over the </a:t>
            </a:r>
            <a:r>
              <a:rPr lang="en-GB" dirty="0" err="1">
                <a:latin typeface="Arial"/>
                <a:cs typeface="Arial"/>
              </a:rPr>
              <a:t>GloVe</a:t>
            </a:r>
            <a:r>
              <a:rPr lang="en-GB" dirty="0">
                <a:latin typeface="Arial"/>
                <a:cs typeface="Arial"/>
              </a:rPr>
              <a:t> embeddings which they claim helps boost the metrics.</a:t>
            </a:r>
            <a:endParaRPr lang="en-GB" dirty="0"/>
          </a:p>
          <a:p>
            <a:r>
              <a:rPr lang="en-GB" dirty="0">
                <a:latin typeface="Arial"/>
                <a:cs typeface="Arial"/>
              </a:rPr>
              <a:t>They create two datasets one with 20 genres and other with 117 genres.</a:t>
            </a:r>
            <a:endParaRPr lang="en-GB" dirty="0"/>
          </a:p>
          <a:p>
            <a:endParaRPr lang="en-GB" dirty="0"/>
          </a:p>
          <a:p>
            <a:endParaRPr lang="en-GB" dirty="0"/>
          </a:p>
        </p:txBody>
      </p:sp>
      <p:sp>
        <p:nvSpPr>
          <p:cNvPr id="3" name="Title 2">
            <a:extLst>
              <a:ext uri="{FF2B5EF4-FFF2-40B4-BE49-F238E27FC236}">
                <a16:creationId xmlns:a16="http://schemas.microsoft.com/office/drawing/2014/main" id="{2B5871B6-A7F6-9305-03CE-6CE2E6C4486A}"/>
              </a:ext>
            </a:extLst>
          </p:cNvPr>
          <p:cNvSpPr>
            <a:spLocks noGrp="1"/>
          </p:cNvSpPr>
          <p:nvPr>
            <p:ph type="title"/>
          </p:nvPr>
        </p:nvSpPr>
        <p:spPr/>
        <p:txBody>
          <a:bodyPr/>
          <a:lstStyle/>
          <a:p>
            <a:r>
              <a:rPr lang="en-GB" dirty="0"/>
              <a:t>Datasets Used and Word Embeddings</a:t>
            </a:r>
          </a:p>
        </p:txBody>
      </p:sp>
    </p:spTree>
    <p:extLst>
      <p:ext uri="{BB962C8B-B14F-4D97-AF65-F5344CB8AC3E}">
        <p14:creationId xmlns:p14="http://schemas.microsoft.com/office/powerpoint/2010/main" val="2092658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6ABAE3-D3F0-CA73-FA52-754E9124FAFB}"/>
              </a:ext>
            </a:extLst>
          </p:cNvPr>
          <p:cNvSpPr>
            <a:spLocks noGrp="1"/>
          </p:cNvSpPr>
          <p:nvPr>
            <p:ph type="body" idx="10"/>
          </p:nvPr>
        </p:nvSpPr>
        <p:spPr>
          <a:xfrm>
            <a:off x="566928" y="2185416"/>
            <a:ext cx="10802286" cy="4147118"/>
          </a:xfrm>
        </p:spPr>
        <p:txBody>
          <a:bodyPr vert="horz" lIns="182880" tIns="45720" rIns="182880" bIns="45720" rtlCol="0" anchor="t">
            <a:noAutofit/>
          </a:bodyPr>
          <a:lstStyle/>
          <a:p>
            <a:r>
              <a:rPr lang="en-GB" dirty="0">
                <a:latin typeface="Arial"/>
                <a:cs typeface="Arial"/>
              </a:rPr>
              <a:t>The main algorithm used is Hierarchical Attention Networks. It is based on bidirectional gated recurrent unit with attention applied to its output.</a:t>
            </a:r>
          </a:p>
          <a:p>
            <a:r>
              <a:rPr lang="en-GB" dirty="0">
                <a:latin typeface="Arial"/>
                <a:cs typeface="Arial"/>
              </a:rPr>
              <a:t>We humans understand the meaning of sentence by reading the words and understand the paragraph by understanding the group of sentences. Similarly, the network tries to understand the context of the word with respect to its placement along with its inherent meaning. This is especially helpful for Homonyms.</a:t>
            </a:r>
            <a:endParaRPr lang="en-GB" dirty="0"/>
          </a:p>
          <a:p>
            <a:r>
              <a:rPr lang="en-GB" dirty="0">
                <a:latin typeface="Arial"/>
                <a:cs typeface="Arial"/>
              </a:rPr>
              <a:t>The BRNN part learns the meaning behind those sequences of words and returns a vector. The attention network gets the weights for each vector using its own shallow neural network. Then it aggregates the representation of those words to form a sentence vector. This weighted sum embodies the whole sentence. </a:t>
            </a:r>
          </a:p>
          <a:p>
            <a:r>
              <a:rPr lang="en-GB" dirty="0">
                <a:latin typeface="Arial"/>
                <a:cs typeface="Arial"/>
              </a:rPr>
              <a:t>Similarly, </a:t>
            </a:r>
            <a:r>
              <a:rPr lang="en-GB">
                <a:latin typeface="Arial"/>
                <a:cs typeface="Arial"/>
              </a:rPr>
              <a:t>they also </a:t>
            </a:r>
            <a:r>
              <a:rPr lang="en-GB" dirty="0">
                <a:latin typeface="Arial"/>
                <a:cs typeface="Arial"/>
              </a:rPr>
              <a:t>do the same </a:t>
            </a:r>
            <a:r>
              <a:rPr lang="en-GB">
                <a:latin typeface="Arial"/>
                <a:cs typeface="Arial"/>
              </a:rPr>
              <a:t>to</a:t>
            </a:r>
            <a:r>
              <a:rPr lang="en-GB" dirty="0">
                <a:latin typeface="Arial"/>
                <a:cs typeface="Arial"/>
              </a:rPr>
              <a:t> sequences of sentences to understand the paragraph.</a:t>
            </a:r>
            <a:endParaRPr lang="en-GB" dirty="0"/>
          </a:p>
          <a:p>
            <a:endParaRPr lang="en-GB" dirty="0"/>
          </a:p>
        </p:txBody>
      </p:sp>
      <p:sp>
        <p:nvSpPr>
          <p:cNvPr id="3" name="Title 2">
            <a:extLst>
              <a:ext uri="{FF2B5EF4-FFF2-40B4-BE49-F238E27FC236}">
                <a16:creationId xmlns:a16="http://schemas.microsoft.com/office/drawing/2014/main" id="{FE4FE3C8-2E17-0B97-168A-F712C6F25A5C}"/>
              </a:ext>
            </a:extLst>
          </p:cNvPr>
          <p:cNvSpPr>
            <a:spLocks noGrp="1"/>
          </p:cNvSpPr>
          <p:nvPr>
            <p:ph type="title"/>
          </p:nvPr>
        </p:nvSpPr>
        <p:spPr/>
        <p:txBody>
          <a:bodyPr/>
          <a:lstStyle/>
          <a:p>
            <a:r>
              <a:rPr lang="en-GB" dirty="0">
                <a:ea typeface="+mj-lt"/>
                <a:cs typeface="+mj-lt"/>
              </a:rPr>
              <a:t>Hierarchical </a:t>
            </a:r>
            <a:r>
              <a:rPr lang="en-GB" dirty="0"/>
              <a:t>Attention Networks</a:t>
            </a:r>
            <a:endParaRPr lang="en-US" dirty="0"/>
          </a:p>
        </p:txBody>
      </p:sp>
    </p:spTree>
    <p:extLst>
      <p:ext uri="{BB962C8B-B14F-4D97-AF65-F5344CB8AC3E}">
        <p14:creationId xmlns:p14="http://schemas.microsoft.com/office/powerpoint/2010/main" val="979833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10B537-4A5E-8ADE-8EF4-3A0940074438}"/>
              </a:ext>
            </a:extLst>
          </p:cNvPr>
          <p:cNvSpPr>
            <a:spLocks noGrp="1"/>
          </p:cNvSpPr>
          <p:nvPr>
            <p:ph type="body" idx="10"/>
          </p:nvPr>
        </p:nvSpPr>
        <p:spPr/>
        <p:txBody>
          <a:bodyPr vert="horz" lIns="182880" tIns="45720" rIns="182880" bIns="45720" rtlCol="0" anchor="t">
            <a:noAutofit/>
          </a:bodyPr>
          <a:lstStyle/>
          <a:p>
            <a:r>
              <a:rPr lang="en-GB" dirty="0">
                <a:latin typeface="Arial"/>
                <a:cs typeface="Arial"/>
              </a:rPr>
              <a:t>The paper compares </a:t>
            </a:r>
            <a:r>
              <a:rPr lang="en-GB">
                <a:latin typeface="Arial"/>
                <a:cs typeface="Arial"/>
              </a:rPr>
              <a:t>HAN </a:t>
            </a:r>
            <a:r>
              <a:rPr lang="en-GB" dirty="0">
                <a:latin typeface="Arial"/>
                <a:cs typeface="Arial"/>
              </a:rPr>
              <a:t>with other algorithms </a:t>
            </a:r>
            <a:r>
              <a:rPr lang="en-GB">
                <a:latin typeface="Arial"/>
                <a:cs typeface="Arial"/>
              </a:rPr>
              <a:t>such as </a:t>
            </a:r>
            <a:r>
              <a:rPr lang="en-GB" dirty="0">
                <a:latin typeface="Arial"/>
                <a:cs typeface="Arial"/>
              </a:rPr>
              <a:t>Logistic Regression and LSTM.</a:t>
            </a:r>
          </a:p>
          <a:p>
            <a:r>
              <a:rPr lang="en-GB" dirty="0">
                <a:latin typeface="Arial"/>
                <a:cs typeface="Arial"/>
              </a:rPr>
              <a:t>While the overall performance of all models are in the range of 40 –50%, we see that HAL as outperformed the other algorithms in both 20-genre dataset and 117-genre dataset.</a:t>
            </a:r>
          </a:p>
          <a:p>
            <a:r>
              <a:rPr lang="en-GB" dirty="0">
                <a:latin typeface="Arial"/>
                <a:cs typeface="Arial"/>
              </a:rPr>
              <a:t>The metrics show that while the models are good, perhaps lyrics are just not enough for classification of genres. The best way to improve the models</a:t>
            </a:r>
            <a:r>
              <a:rPr lang="en-GB">
                <a:latin typeface="Arial"/>
                <a:cs typeface="Arial"/>
              </a:rPr>
              <a:t> in our opinion</a:t>
            </a:r>
            <a:r>
              <a:rPr lang="en-GB" dirty="0">
                <a:latin typeface="Arial"/>
                <a:cs typeface="Arial"/>
              </a:rPr>
              <a:t> is to introduce extra features in the form of audio representation of external cultural features.</a:t>
            </a:r>
          </a:p>
          <a:p>
            <a:endParaRPr lang="en-GB" dirty="0"/>
          </a:p>
        </p:txBody>
      </p:sp>
      <p:sp>
        <p:nvSpPr>
          <p:cNvPr id="3" name="Title 2">
            <a:extLst>
              <a:ext uri="{FF2B5EF4-FFF2-40B4-BE49-F238E27FC236}">
                <a16:creationId xmlns:a16="http://schemas.microsoft.com/office/drawing/2014/main" id="{119930BC-D243-3528-60E7-D606461D4717}"/>
              </a:ext>
            </a:extLst>
          </p:cNvPr>
          <p:cNvSpPr>
            <a:spLocks noGrp="1"/>
          </p:cNvSpPr>
          <p:nvPr>
            <p:ph type="title"/>
          </p:nvPr>
        </p:nvSpPr>
        <p:spPr/>
        <p:txBody>
          <a:bodyPr/>
          <a:lstStyle/>
          <a:p>
            <a:r>
              <a:rPr lang="en-GB" dirty="0"/>
              <a:t>Experiments and results</a:t>
            </a:r>
          </a:p>
        </p:txBody>
      </p:sp>
    </p:spTree>
    <p:extLst>
      <p:ext uri="{BB962C8B-B14F-4D97-AF65-F5344CB8AC3E}">
        <p14:creationId xmlns:p14="http://schemas.microsoft.com/office/powerpoint/2010/main" val="358442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0A2019-F102-0D51-7FFC-AD08B53F4315}"/>
              </a:ext>
            </a:extLst>
          </p:cNvPr>
          <p:cNvSpPr>
            <a:spLocks noGrp="1"/>
          </p:cNvSpPr>
          <p:nvPr>
            <p:ph type="body" idx="10"/>
          </p:nvPr>
        </p:nvSpPr>
        <p:spPr/>
        <p:txBody>
          <a:bodyPr vert="horz" lIns="182880" tIns="45720" rIns="182880" bIns="45720" rtlCol="0" anchor="t">
            <a:noAutofit/>
          </a:bodyPr>
          <a:lstStyle/>
          <a:p>
            <a:r>
              <a:rPr lang="en-GB" dirty="0">
                <a:latin typeface="Arial"/>
                <a:cs typeface="Arial"/>
              </a:rPr>
              <a:t>According to us, The most important takeaway from this paper is the Attention visualization.  By observing the weights for the words, we can extract what kind of words have the most impact to the genre.</a:t>
            </a:r>
          </a:p>
          <a:p>
            <a:r>
              <a:rPr lang="en-GB" dirty="0">
                <a:latin typeface="Arial"/>
                <a:cs typeface="Arial"/>
              </a:rPr>
              <a:t>The author mentions that words such as </a:t>
            </a:r>
            <a:r>
              <a:rPr lang="en-GB" dirty="0" err="1">
                <a:latin typeface="Arial"/>
                <a:cs typeface="Arial"/>
              </a:rPr>
              <a:t>'cause</a:t>
            </a:r>
            <a:r>
              <a:rPr lang="en-GB" dirty="0">
                <a:latin typeface="Arial"/>
                <a:cs typeface="Arial"/>
              </a:rPr>
              <a:t>' and  '</a:t>
            </a:r>
            <a:r>
              <a:rPr lang="en-GB" dirty="0" err="1">
                <a:latin typeface="Arial"/>
                <a:cs typeface="Arial"/>
              </a:rPr>
              <a:t>gonna</a:t>
            </a:r>
            <a:r>
              <a:rPr lang="en-GB" dirty="0">
                <a:latin typeface="Arial"/>
                <a:cs typeface="Arial"/>
              </a:rPr>
              <a:t>' were mostly weighted in hip hop songs and 'your' and 'you' in rock songs along with '</a:t>
            </a:r>
            <a:r>
              <a:rPr lang="en-GB" dirty="0" err="1">
                <a:latin typeface="Arial"/>
                <a:cs typeface="Arial"/>
              </a:rPr>
              <a:t>woh</a:t>
            </a:r>
            <a:r>
              <a:rPr lang="en-GB" dirty="0">
                <a:latin typeface="Arial"/>
                <a:cs typeface="Arial"/>
              </a:rPr>
              <a:t>' and 'ooh'.</a:t>
            </a:r>
          </a:p>
          <a:p>
            <a:r>
              <a:rPr lang="en-GB" dirty="0">
                <a:latin typeface="Arial"/>
                <a:cs typeface="Arial"/>
              </a:rPr>
              <a:t>This feels in line with the current trend in music. However, the model is not perfect as it has weighed heavily on empty space. This could either be the importance of silence and an issue in dataset.</a:t>
            </a:r>
            <a:endParaRPr lang="en-GB" dirty="0"/>
          </a:p>
        </p:txBody>
      </p:sp>
      <p:sp>
        <p:nvSpPr>
          <p:cNvPr id="3" name="Title 2">
            <a:extLst>
              <a:ext uri="{FF2B5EF4-FFF2-40B4-BE49-F238E27FC236}">
                <a16:creationId xmlns:a16="http://schemas.microsoft.com/office/drawing/2014/main" id="{5849BE54-01AC-71D6-AEF3-C6AB502F7D2E}"/>
              </a:ext>
            </a:extLst>
          </p:cNvPr>
          <p:cNvSpPr>
            <a:spLocks noGrp="1"/>
          </p:cNvSpPr>
          <p:nvPr>
            <p:ph type="title"/>
          </p:nvPr>
        </p:nvSpPr>
        <p:spPr/>
        <p:txBody>
          <a:bodyPr/>
          <a:lstStyle/>
          <a:p>
            <a:r>
              <a:rPr lang="en-GB" dirty="0"/>
              <a:t>Attention Visualization</a:t>
            </a:r>
          </a:p>
        </p:txBody>
      </p:sp>
    </p:spTree>
    <p:extLst>
      <p:ext uri="{BB962C8B-B14F-4D97-AF65-F5344CB8AC3E}">
        <p14:creationId xmlns:p14="http://schemas.microsoft.com/office/powerpoint/2010/main" val="342064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724F3E-BA84-B538-7B9A-18017F6AA5F9}"/>
              </a:ext>
            </a:extLst>
          </p:cNvPr>
          <p:cNvSpPr>
            <a:spLocks noGrp="1"/>
          </p:cNvSpPr>
          <p:nvPr>
            <p:ph type="body" idx="10"/>
          </p:nvPr>
        </p:nvSpPr>
        <p:spPr/>
        <p:txBody>
          <a:bodyPr vert="horz" lIns="182880" tIns="45720" rIns="182880" bIns="45720" rtlCol="0" anchor="t">
            <a:noAutofit/>
          </a:bodyPr>
          <a:lstStyle/>
          <a:p>
            <a:r>
              <a:rPr lang="en-GB" dirty="0">
                <a:latin typeface="Arial"/>
                <a:cs typeface="Arial"/>
              </a:rPr>
              <a:t>This paper solves one of our sub-problems about how to extract the most important part of Lyrics. We use a theme approach, but this </a:t>
            </a:r>
            <a:r>
              <a:rPr lang="en-GB">
                <a:latin typeface="Arial"/>
                <a:cs typeface="Arial"/>
              </a:rPr>
              <a:t>HAN </a:t>
            </a:r>
            <a:r>
              <a:rPr lang="en-GB" dirty="0">
                <a:latin typeface="Arial"/>
                <a:cs typeface="Arial"/>
              </a:rPr>
              <a:t>approach makes sense too. </a:t>
            </a:r>
          </a:p>
          <a:p>
            <a:r>
              <a:rPr lang="en-GB" dirty="0">
                <a:latin typeface="Arial"/>
                <a:cs typeface="Arial"/>
              </a:rPr>
              <a:t>Perhaps in the future, we can substitute our theme part with a </a:t>
            </a:r>
            <a:r>
              <a:rPr lang="en-GB">
                <a:latin typeface="Arial"/>
                <a:cs typeface="Arial"/>
              </a:rPr>
              <a:t>HAN </a:t>
            </a:r>
            <a:r>
              <a:rPr lang="en-GB" dirty="0">
                <a:latin typeface="Arial"/>
                <a:cs typeface="Arial"/>
              </a:rPr>
              <a:t>model to give us the most important words from each song. This can be extracted from the weights of the attention network.</a:t>
            </a:r>
          </a:p>
          <a:p>
            <a:r>
              <a:rPr lang="en-GB" dirty="0">
                <a:latin typeface="Arial"/>
                <a:cs typeface="Arial"/>
              </a:rPr>
              <a:t>The idea of retraining </a:t>
            </a:r>
            <a:r>
              <a:rPr lang="en-GB" err="1">
                <a:latin typeface="Arial"/>
                <a:cs typeface="Arial"/>
              </a:rPr>
              <a:t>GloVe</a:t>
            </a:r>
            <a:r>
              <a:rPr lang="en-GB" dirty="0">
                <a:latin typeface="Arial"/>
                <a:cs typeface="Arial"/>
              </a:rPr>
              <a:t> word embeddings is also something we could have experimented on in our project.</a:t>
            </a:r>
            <a:endParaRPr lang="en-GB" dirty="0"/>
          </a:p>
        </p:txBody>
      </p:sp>
      <p:sp>
        <p:nvSpPr>
          <p:cNvPr id="3" name="Title 2">
            <a:extLst>
              <a:ext uri="{FF2B5EF4-FFF2-40B4-BE49-F238E27FC236}">
                <a16:creationId xmlns:a16="http://schemas.microsoft.com/office/drawing/2014/main" id="{3FDBF429-5201-29DF-1A7E-E6E9A82BB5B5}"/>
              </a:ext>
            </a:extLst>
          </p:cNvPr>
          <p:cNvSpPr>
            <a:spLocks noGrp="1"/>
          </p:cNvSpPr>
          <p:nvPr>
            <p:ph type="title"/>
          </p:nvPr>
        </p:nvSpPr>
        <p:spPr/>
        <p:txBody>
          <a:bodyPr/>
          <a:lstStyle/>
          <a:p>
            <a:r>
              <a:rPr lang="en-GB" dirty="0"/>
              <a:t>Take-Aways </a:t>
            </a:r>
          </a:p>
        </p:txBody>
      </p:sp>
    </p:spTree>
    <p:extLst>
      <p:ext uri="{BB962C8B-B14F-4D97-AF65-F5344CB8AC3E}">
        <p14:creationId xmlns:p14="http://schemas.microsoft.com/office/powerpoint/2010/main" val="3852210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Dataset selection process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136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9468" y="2189263"/>
            <a:ext cx="10604500" cy="3790483"/>
          </a:xfrm>
        </p:spPr>
        <p:txBody>
          <a:bodyPr/>
          <a:lstStyle/>
          <a:p>
            <a:pPr marL="285750" indent="-285750">
              <a:buFont typeface="Arial" panose="020B0604020202020204" pitchFamily="34" charset="0"/>
              <a:buChar char="•"/>
            </a:pPr>
            <a:r>
              <a:rPr lang="en-US"/>
              <a:t>GTZAN Dataset</a:t>
            </a:r>
          </a:p>
          <a:p>
            <a:pPr marL="742939" lvl="1" indent="-285750">
              <a:buFont typeface="Arial" panose="020B0604020202020204" pitchFamily="34" charset="0"/>
              <a:buChar char="•"/>
            </a:pPr>
            <a:r>
              <a:rPr lang="en-US"/>
              <a:t>Also known as ‘</a:t>
            </a:r>
            <a:r>
              <a:rPr lang="en-US" b="1"/>
              <a:t>gtzan8</a:t>
            </a:r>
            <a:r>
              <a:rPr lang="en-US"/>
              <a:t>’, it consists of 1000 tracks of 30 seconds each representing 10 genres of 100 songs each</a:t>
            </a:r>
          </a:p>
          <a:p>
            <a:pPr marL="742939" lvl="1" indent="-285750">
              <a:buFont typeface="Arial" panose="020B0604020202020204" pitchFamily="34" charset="0"/>
              <a:buChar char="•"/>
            </a:pPr>
            <a:r>
              <a:rPr lang="en-US"/>
              <a:t>The dataset is used as a benchmark dataset in ML and was used in the very popular paper “Musical genre classification of audio signals” by G. </a:t>
            </a:r>
            <a:r>
              <a:rPr lang="en-US" err="1"/>
              <a:t>Tzanetakis</a:t>
            </a:r>
            <a:r>
              <a:rPr lang="en-US"/>
              <a:t> and P. Cook</a:t>
            </a:r>
          </a:p>
          <a:p>
            <a:pPr marL="285750" indent="-285750">
              <a:buFont typeface="Arial" panose="020B0604020202020204" pitchFamily="34" charset="0"/>
              <a:buChar char="•"/>
            </a:pPr>
            <a:r>
              <a:rPr lang="en-US"/>
              <a:t>Spotify Dataset</a:t>
            </a:r>
          </a:p>
          <a:p>
            <a:pPr marL="742939" lvl="1" indent="-285750">
              <a:buFont typeface="Arial" panose="020B0604020202020204" pitchFamily="34" charset="0"/>
              <a:buChar char="•"/>
            </a:pPr>
            <a:r>
              <a:rPr lang="en-US"/>
              <a:t>It involves creating our own dataset using the </a:t>
            </a:r>
            <a:r>
              <a:rPr lang="en-US" err="1"/>
              <a:t>Spotipy</a:t>
            </a:r>
            <a:r>
              <a:rPr lang="en-US"/>
              <a:t> (Python library for Spotify Web API) rather than utilizing an existing dataset</a:t>
            </a:r>
          </a:p>
          <a:p>
            <a:pPr marL="285750" indent="-285750">
              <a:buFont typeface="Arial" panose="020B0604020202020204" pitchFamily="34" charset="0"/>
              <a:buChar char="•"/>
            </a:pPr>
            <a:r>
              <a:rPr lang="en-US"/>
              <a:t>FMA Dataset</a:t>
            </a:r>
          </a:p>
          <a:p>
            <a:pPr marL="742939" lvl="1" indent="-285750">
              <a:buFont typeface="Arial" panose="020B0604020202020204" pitchFamily="34" charset="0"/>
              <a:buChar char="•"/>
            </a:pPr>
            <a:r>
              <a:rPr lang="en-US"/>
              <a:t>Also know as ‘Free Music Archive’ dataset consists of 100k plus 30 second songs</a:t>
            </a:r>
          </a:p>
          <a:p>
            <a:pPr marL="742939" lvl="1" indent="-285750">
              <a:buFont typeface="Arial" panose="020B0604020202020204" pitchFamily="34" charset="0"/>
              <a:buChar char="•"/>
            </a:pPr>
            <a:r>
              <a:rPr lang="en-US"/>
              <a:t>It was introduced in the paper ‘FMA: A Dataset for Music Analysis’ by Michaël </a:t>
            </a:r>
            <a:r>
              <a:rPr lang="en-US" err="1"/>
              <a:t>Defferrard</a:t>
            </a:r>
            <a:r>
              <a:rPr lang="en-US"/>
              <a:t> et al in 2016 and aims to provide a huge audio dataset with granular metadata for music information retrieval tasks</a:t>
            </a:r>
          </a:p>
          <a:p>
            <a:pPr marL="742939" lvl="1" indent="-285750">
              <a:buFont typeface="Arial" panose="020B0604020202020204" pitchFamily="34" charset="0"/>
              <a:buChar char="•"/>
            </a:pPr>
            <a:endParaRPr lang="en-US"/>
          </a:p>
          <a:p>
            <a:pPr marL="742939" lvl="1" indent="-285750">
              <a:buFont typeface="Arial" panose="020B0604020202020204" pitchFamily="34" charset="0"/>
              <a:buChar char="•"/>
            </a:pPr>
            <a:endParaRPr lang="en-US"/>
          </a:p>
        </p:txBody>
      </p:sp>
      <p:sp>
        <p:nvSpPr>
          <p:cNvPr id="3" name="Title 2"/>
          <p:cNvSpPr>
            <a:spLocks noGrp="1"/>
          </p:cNvSpPr>
          <p:nvPr>
            <p:ph type="title"/>
          </p:nvPr>
        </p:nvSpPr>
        <p:spPr>
          <a:xfrm>
            <a:off x="569468" y="1320800"/>
            <a:ext cx="10515600" cy="716084"/>
          </a:xfrm>
        </p:spPr>
        <p:txBody>
          <a:bodyPr/>
          <a:lstStyle/>
          <a:p>
            <a:r>
              <a:rPr lang="en-US"/>
              <a:t>Which dataset is the right one – GTZAN, Spotify or FMA?</a:t>
            </a:r>
          </a:p>
        </p:txBody>
      </p:sp>
    </p:spTree>
    <p:extLst>
      <p:ext uri="{BB962C8B-B14F-4D97-AF65-F5344CB8AC3E}">
        <p14:creationId xmlns:p14="http://schemas.microsoft.com/office/powerpoint/2010/main" val="438157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05A31-D493-5E13-804B-CB6157BE9380}"/>
              </a:ext>
            </a:extLst>
          </p:cNvPr>
          <p:cNvSpPr>
            <a:spLocks noGrp="1"/>
          </p:cNvSpPr>
          <p:nvPr>
            <p:ph type="body" idx="1"/>
          </p:nvPr>
        </p:nvSpPr>
        <p:spPr>
          <a:xfrm>
            <a:off x="569468" y="2189263"/>
            <a:ext cx="10695940" cy="3790483"/>
          </a:xfrm>
        </p:spPr>
        <p:txBody>
          <a:bodyPr/>
          <a:lstStyle/>
          <a:p>
            <a:pPr marL="285750" indent="-285750">
              <a:buFont typeface="Arial" panose="020B0604020202020204" pitchFamily="34" charset="0"/>
              <a:buChar char="•"/>
            </a:pPr>
            <a:r>
              <a:rPr lang="en-US"/>
              <a:t>The dataset is very popular and has the added benefit of providing a balanced classes for genre detection problems for 10 genres</a:t>
            </a:r>
          </a:p>
          <a:p>
            <a:pPr marL="285750" indent="-285750">
              <a:buFont typeface="Arial" panose="020B0604020202020204" pitchFamily="34" charset="0"/>
              <a:buChar char="•"/>
            </a:pPr>
            <a:r>
              <a:rPr lang="en-US"/>
              <a:t>Challenge –</a:t>
            </a:r>
          </a:p>
          <a:p>
            <a:pPr marL="742939" lvl="1" indent="-285750">
              <a:buFont typeface="Arial" panose="020B0604020202020204" pitchFamily="34" charset="0"/>
              <a:buChar char="•"/>
            </a:pPr>
            <a:r>
              <a:rPr lang="en-US"/>
              <a:t>It does not provide metadata necessary for the purpose of building a lyrics dataset for the songs included in the dataset</a:t>
            </a:r>
          </a:p>
          <a:p>
            <a:pPr marL="742939" lvl="1" indent="-285750">
              <a:buFont typeface="Arial" panose="020B0604020202020204" pitchFamily="34" charset="0"/>
              <a:buChar char="•"/>
            </a:pPr>
            <a:r>
              <a:rPr lang="en-US"/>
              <a:t>The dataset is small to build robust neural networks</a:t>
            </a:r>
          </a:p>
          <a:p>
            <a:pPr marL="285750" indent="-285750">
              <a:buFont typeface="Arial" panose="020B0604020202020204" pitchFamily="34" charset="0"/>
              <a:buChar char="•"/>
            </a:pPr>
            <a:r>
              <a:rPr lang="en-US"/>
              <a:t>Conclusion – </a:t>
            </a:r>
          </a:p>
          <a:p>
            <a:pPr marL="742939" lvl="1" indent="-285750">
              <a:buFont typeface="Arial" panose="020B0604020202020204" pitchFamily="34" charset="0"/>
              <a:buChar char="•"/>
            </a:pPr>
            <a:r>
              <a:rPr lang="en-US"/>
              <a:t>We chose to drop this dataset for our project</a:t>
            </a:r>
          </a:p>
        </p:txBody>
      </p:sp>
      <p:sp>
        <p:nvSpPr>
          <p:cNvPr id="3" name="Title 2">
            <a:extLst>
              <a:ext uri="{FF2B5EF4-FFF2-40B4-BE49-F238E27FC236}">
                <a16:creationId xmlns:a16="http://schemas.microsoft.com/office/drawing/2014/main" id="{2091447D-D871-ADE7-5B3A-4C321384A0DE}"/>
              </a:ext>
            </a:extLst>
          </p:cNvPr>
          <p:cNvSpPr>
            <a:spLocks noGrp="1"/>
          </p:cNvSpPr>
          <p:nvPr>
            <p:ph type="title"/>
          </p:nvPr>
        </p:nvSpPr>
        <p:spPr/>
        <p:txBody>
          <a:bodyPr/>
          <a:lstStyle/>
          <a:p>
            <a:r>
              <a:rPr lang="en-US"/>
              <a:t>GTZAN</a:t>
            </a:r>
          </a:p>
        </p:txBody>
      </p:sp>
    </p:spTree>
    <p:extLst>
      <p:ext uri="{BB962C8B-B14F-4D97-AF65-F5344CB8AC3E}">
        <p14:creationId xmlns:p14="http://schemas.microsoft.com/office/powerpoint/2010/main" val="1444671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4945DD-351C-43FD-CF55-009562CE9DB1}"/>
              </a:ext>
            </a:extLst>
          </p:cNvPr>
          <p:cNvSpPr>
            <a:spLocks noGrp="1"/>
          </p:cNvSpPr>
          <p:nvPr>
            <p:ph type="body" idx="1"/>
          </p:nvPr>
        </p:nvSpPr>
        <p:spPr>
          <a:xfrm>
            <a:off x="569468" y="2189263"/>
            <a:ext cx="5215382" cy="3790483"/>
          </a:xfrm>
        </p:spPr>
        <p:txBody>
          <a:bodyPr/>
          <a:lstStyle/>
          <a:p>
            <a:pPr marL="285750" indent="-285750">
              <a:lnSpc>
                <a:spcPts val="1500"/>
              </a:lnSpc>
              <a:buFont typeface="Arial" panose="020B0604020202020204" pitchFamily="34" charset="0"/>
              <a:buChar char="•"/>
            </a:pPr>
            <a:r>
              <a:rPr lang="en-US" dirty="0">
                <a:hlinkClick r:id="rId2" action="ppaction://hlinksldjump"/>
              </a:rPr>
              <a:t>Introduction</a:t>
            </a:r>
            <a:endParaRPr lang="en-US" dirty="0"/>
          </a:p>
          <a:p>
            <a:pPr marL="285750" indent="-285750">
              <a:lnSpc>
                <a:spcPts val="1500"/>
              </a:lnSpc>
              <a:buFont typeface="Arial" panose="020B0604020202020204" pitchFamily="34" charset="0"/>
              <a:buChar char="•"/>
            </a:pPr>
            <a:r>
              <a:rPr lang="en-US" dirty="0">
                <a:hlinkClick r:id="rId3" action="ppaction://hlinksldjump"/>
              </a:rPr>
              <a:t>Literature Survey</a:t>
            </a:r>
            <a:endParaRPr lang="en-US" dirty="0"/>
          </a:p>
          <a:p>
            <a:pPr marL="285750" indent="-285750">
              <a:lnSpc>
                <a:spcPts val="1500"/>
              </a:lnSpc>
              <a:buFont typeface="Arial" panose="020B0604020202020204" pitchFamily="34" charset="0"/>
              <a:buChar char="•"/>
            </a:pPr>
            <a:r>
              <a:rPr lang="en-US" dirty="0">
                <a:hlinkClick r:id="rId4" action="ppaction://hlinksldjump"/>
              </a:rPr>
              <a:t>Literature Deep Dive – Paper 6</a:t>
            </a:r>
            <a:endParaRPr lang="en-US" dirty="0"/>
          </a:p>
          <a:p>
            <a:pPr marL="285750" indent="-285750">
              <a:lnSpc>
                <a:spcPts val="1500"/>
              </a:lnSpc>
              <a:buFont typeface="Arial" panose="020B0604020202020204" pitchFamily="34" charset="0"/>
              <a:buChar char="•"/>
            </a:pPr>
            <a:r>
              <a:rPr lang="en-US" dirty="0">
                <a:hlinkClick r:id="rId5" action="ppaction://hlinksldjump"/>
              </a:rPr>
              <a:t>Dataset Selection Process</a:t>
            </a:r>
            <a:endParaRPr lang="en-US" dirty="0"/>
          </a:p>
          <a:p>
            <a:pPr marL="285750" indent="-285750">
              <a:lnSpc>
                <a:spcPts val="1500"/>
              </a:lnSpc>
              <a:buFont typeface="Arial" panose="020B0604020202020204" pitchFamily="34" charset="0"/>
              <a:buChar char="•"/>
            </a:pPr>
            <a:r>
              <a:rPr lang="en-US" dirty="0">
                <a:hlinkClick r:id="rId6" action="ppaction://hlinksldjump"/>
              </a:rPr>
              <a:t>Dataset Pre-Processing</a:t>
            </a:r>
            <a:endParaRPr lang="en-US" dirty="0"/>
          </a:p>
          <a:p>
            <a:pPr marL="742939" lvl="1" indent="-285750">
              <a:lnSpc>
                <a:spcPts val="1500"/>
              </a:lnSpc>
              <a:buFont typeface="Arial" panose="020B0604020202020204" pitchFamily="34" charset="0"/>
              <a:buChar char="•"/>
            </a:pPr>
            <a:r>
              <a:rPr lang="en-US" sz="1800" dirty="0">
                <a:hlinkClick r:id="rId6" action="ppaction://hlinksldjump"/>
              </a:rPr>
              <a:t>Phase 1 – Metadata Extraction</a:t>
            </a:r>
            <a:endParaRPr lang="en-US" sz="1800" dirty="0"/>
          </a:p>
          <a:p>
            <a:pPr marL="742939" lvl="1" indent="-285750">
              <a:lnSpc>
                <a:spcPts val="1500"/>
              </a:lnSpc>
              <a:buFont typeface="Arial" panose="020B0604020202020204" pitchFamily="34" charset="0"/>
              <a:buChar char="•"/>
            </a:pPr>
            <a:r>
              <a:rPr lang="en-US" sz="1800" dirty="0">
                <a:hlinkClick r:id="rId7" action="ppaction://hlinksldjump"/>
              </a:rPr>
              <a:t>Phase 2.1 – Audio Features Extraction</a:t>
            </a:r>
            <a:endParaRPr lang="en-US" sz="1800" dirty="0"/>
          </a:p>
          <a:p>
            <a:pPr marL="742939" lvl="1" indent="-285750">
              <a:lnSpc>
                <a:spcPts val="1500"/>
              </a:lnSpc>
              <a:buFont typeface="Arial" panose="020B0604020202020204" pitchFamily="34" charset="0"/>
              <a:buChar char="•"/>
            </a:pPr>
            <a:r>
              <a:rPr lang="en-US" sz="1800" dirty="0">
                <a:hlinkClick r:id="rId8" action="ppaction://hlinksldjump"/>
              </a:rPr>
              <a:t>Phase 2.2 – Theme Features Extraction</a:t>
            </a:r>
            <a:endParaRPr lang="en-US" sz="1800" dirty="0"/>
          </a:p>
          <a:p>
            <a:pPr marL="742939" lvl="1" indent="-285750">
              <a:lnSpc>
                <a:spcPts val="1500"/>
              </a:lnSpc>
              <a:buFont typeface="Arial" panose="020B0604020202020204" pitchFamily="34" charset="0"/>
              <a:buChar char="•"/>
            </a:pPr>
            <a:r>
              <a:rPr lang="en-US" sz="1800" dirty="0">
                <a:hlinkClick r:id="rId9" action="ppaction://hlinksldjump"/>
              </a:rPr>
              <a:t>Phase 3 – Final Dataset Creation</a:t>
            </a:r>
            <a:endParaRPr lang="en-US" sz="1800" dirty="0"/>
          </a:p>
          <a:p>
            <a:pPr marL="285750" indent="-285750">
              <a:lnSpc>
                <a:spcPts val="1500"/>
              </a:lnSpc>
              <a:buFont typeface="Arial" panose="020B0604020202020204" pitchFamily="34" charset="0"/>
              <a:buChar char="•"/>
            </a:pPr>
            <a:r>
              <a:rPr lang="en-US" dirty="0"/>
              <a:t>Models</a:t>
            </a:r>
          </a:p>
          <a:p>
            <a:pPr marL="742939" lvl="1" indent="-285750">
              <a:lnSpc>
                <a:spcPts val="1500"/>
              </a:lnSpc>
              <a:buFont typeface="Arial" panose="020B0604020202020204" pitchFamily="34" charset="0"/>
              <a:buChar char="•"/>
            </a:pPr>
            <a:r>
              <a:rPr lang="en-US" sz="1800" dirty="0">
                <a:hlinkClick r:id="rId10" action="ppaction://hlinksldjump"/>
              </a:rPr>
              <a:t>Part 0 – Precursor Experiments</a:t>
            </a:r>
            <a:endParaRPr lang="en-US" sz="1800" dirty="0"/>
          </a:p>
          <a:p>
            <a:pPr marL="742939" lvl="1" indent="-285750">
              <a:lnSpc>
                <a:spcPts val="1500"/>
              </a:lnSpc>
              <a:buFont typeface="Arial" panose="020B0604020202020204" pitchFamily="34" charset="0"/>
              <a:buChar char="•"/>
            </a:pPr>
            <a:r>
              <a:rPr lang="en-US" sz="1800" dirty="0">
                <a:hlinkClick r:id="rId11" action="ppaction://hlinksldjump"/>
              </a:rPr>
              <a:t>Part 1 – K Nearest Neighbors</a:t>
            </a:r>
            <a:endParaRPr lang="en-US" sz="1800" dirty="0"/>
          </a:p>
          <a:p>
            <a:pPr marL="742939" lvl="1" indent="-285750">
              <a:lnSpc>
                <a:spcPts val="1500"/>
              </a:lnSpc>
              <a:buFont typeface="Arial" panose="020B0604020202020204" pitchFamily="34" charset="0"/>
              <a:buChar char="•"/>
            </a:pPr>
            <a:r>
              <a:rPr lang="en-US" sz="1800" dirty="0">
                <a:hlinkClick r:id="rId12" action="ppaction://hlinksldjump"/>
              </a:rPr>
              <a:t>Part 2 – Deep Neural Networks</a:t>
            </a:r>
            <a:endParaRPr lang="en-US" sz="1800" dirty="0"/>
          </a:p>
        </p:txBody>
      </p:sp>
      <p:sp>
        <p:nvSpPr>
          <p:cNvPr id="3" name="Title 2">
            <a:extLst>
              <a:ext uri="{FF2B5EF4-FFF2-40B4-BE49-F238E27FC236}">
                <a16:creationId xmlns:a16="http://schemas.microsoft.com/office/drawing/2014/main" id="{8B165522-7604-74C4-CCF6-11C9422872D8}"/>
              </a:ext>
            </a:extLst>
          </p:cNvPr>
          <p:cNvSpPr>
            <a:spLocks noGrp="1"/>
          </p:cNvSpPr>
          <p:nvPr>
            <p:ph type="title"/>
          </p:nvPr>
        </p:nvSpPr>
        <p:spPr/>
        <p:txBody>
          <a:bodyPr/>
          <a:lstStyle/>
          <a:p>
            <a:r>
              <a:rPr lang="en-US"/>
              <a:t>Table of Contents</a:t>
            </a:r>
          </a:p>
        </p:txBody>
      </p:sp>
      <p:sp>
        <p:nvSpPr>
          <p:cNvPr id="4" name="Text Placeholder 1">
            <a:extLst>
              <a:ext uri="{FF2B5EF4-FFF2-40B4-BE49-F238E27FC236}">
                <a16:creationId xmlns:a16="http://schemas.microsoft.com/office/drawing/2014/main" id="{F8EDA8B7-0285-DE8B-DBD7-146A63CED970}"/>
              </a:ext>
            </a:extLst>
          </p:cNvPr>
          <p:cNvSpPr txBox="1">
            <a:spLocks/>
          </p:cNvSpPr>
          <p:nvPr/>
        </p:nvSpPr>
        <p:spPr>
          <a:xfrm>
            <a:off x="6138418" y="2189263"/>
            <a:ext cx="5215382" cy="3790483"/>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1000"/>
              </a:spcBef>
              <a:buClr>
                <a:srgbClr val="005BBB"/>
              </a:buClr>
              <a:buFont typeface="Arial" panose="020B0604020202020204" pitchFamily="34" charset="0"/>
              <a:buNone/>
              <a:defRPr sz="1800" b="0" i="0" kern="1200" spc="-50" baseline="0">
                <a:solidFill>
                  <a:schemeClr val="tx1"/>
                </a:solidFill>
                <a:latin typeface="Arial" charset="0"/>
                <a:ea typeface="Arial" charset="0"/>
                <a:cs typeface="Arial" charset="0"/>
              </a:defRPr>
            </a:lvl1pPr>
            <a:lvl2pPr marL="457189" indent="0" algn="l" defTabSz="914400" rtl="0" eaLnBrk="1" latinLnBrk="0" hangingPunct="1">
              <a:lnSpc>
                <a:spcPct val="90000"/>
              </a:lnSpc>
              <a:spcBef>
                <a:spcPts val="500"/>
              </a:spcBef>
              <a:buClr>
                <a:srgbClr val="005BBB"/>
              </a:buClr>
              <a:buFont typeface="Arial" panose="020B0604020202020204" pitchFamily="34" charset="0"/>
              <a:buNone/>
              <a:defRPr sz="2000" kern="1200" baseline="0">
                <a:solidFill>
                  <a:schemeClr val="tx1">
                    <a:tint val="75000"/>
                  </a:schemeClr>
                </a:solidFill>
                <a:latin typeface="Arial" charset="0"/>
                <a:ea typeface="Arial" charset="0"/>
                <a:cs typeface="Arial" charset="0"/>
              </a:defRPr>
            </a:lvl2pPr>
            <a:lvl3pPr marL="914377" indent="0" algn="l" defTabSz="914400" rtl="0" eaLnBrk="1" latinLnBrk="0" hangingPunct="1">
              <a:lnSpc>
                <a:spcPct val="90000"/>
              </a:lnSpc>
              <a:spcBef>
                <a:spcPts val="500"/>
              </a:spcBef>
              <a:buClr>
                <a:srgbClr val="005BBB"/>
              </a:buClr>
              <a:buFont typeface="LucidaGrande" charset="0"/>
              <a:buNone/>
              <a:defRPr sz="1800" kern="1200" baseline="0">
                <a:solidFill>
                  <a:schemeClr val="tx1">
                    <a:tint val="75000"/>
                  </a:schemeClr>
                </a:solidFill>
                <a:latin typeface="Arial" charset="0"/>
                <a:ea typeface="Arial" charset="0"/>
                <a:cs typeface="Arial" charset="0"/>
              </a:defRPr>
            </a:lvl3pPr>
            <a:lvl4pPr marL="1371566"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4pPr>
            <a:lvl5pPr marL="1828754" indent="0" algn="l" defTabSz="914400" rtl="0" eaLnBrk="1" latinLnBrk="0" hangingPunct="1">
              <a:lnSpc>
                <a:spcPct val="90000"/>
              </a:lnSpc>
              <a:spcBef>
                <a:spcPts val="500"/>
              </a:spcBef>
              <a:buClr>
                <a:srgbClr val="005BBB"/>
              </a:buClr>
              <a:buFont typeface="Arial" panose="020B0604020202020204" pitchFamily="34" charset="0"/>
              <a:buNone/>
              <a:defRPr sz="1600" kern="1200">
                <a:solidFill>
                  <a:schemeClr val="tx1">
                    <a:tint val="75000"/>
                  </a:schemeClr>
                </a:solidFill>
                <a:latin typeface="Arial" charset="0"/>
                <a:ea typeface="Arial" charset="0"/>
                <a:cs typeface="Arial" charset="0"/>
              </a:defRPr>
            </a:lvl5pPr>
            <a:lvl6pPr marL="2285943"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131"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32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509"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lnSpc>
                <a:spcPts val="1500"/>
              </a:lnSpc>
              <a:buFont typeface="Arial" panose="020B0604020202020204" pitchFamily="34" charset="0"/>
              <a:buChar char="•"/>
            </a:pPr>
            <a:r>
              <a:rPr lang="en-US" dirty="0"/>
              <a:t>Models</a:t>
            </a:r>
          </a:p>
          <a:p>
            <a:pPr marL="742939" lvl="1" indent="-285750">
              <a:lnSpc>
                <a:spcPts val="1500"/>
              </a:lnSpc>
              <a:buFont typeface="Arial" panose="020B0604020202020204" pitchFamily="34" charset="0"/>
              <a:buChar char="•"/>
            </a:pPr>
            <a:r>
              <a:rPr lang="en-US" sz="1800" dirty="0">
                <a:hlinkClick r:id="rId13" action="ppaction://hlinksldjump"/>
              </a:rPr>
              <a:t>Part 3 – Convolutional Neural Network</a:t>
            </a:r>
            <a:endParaRPr lang="en-US" sz="1800" dirty="0"/>
          </a:p>
          <a:p>
            <a:pPr marL="742939" lvl="1" indent="-285750">
              <a:lnSpc>
                <a:spcPts val="1800"/>
              </a:lnSpc>
              <a:buFont typeface="Arial" panose="020B0604020202020204" pitchFamily="34" charset="0"/>
              <a:buChar char="•"/>
            </a:pPr>
            <a:r>
              <a:rPr lang="en-US" sz="1800" dirty="0">
                <a:hlinkClick r:id="rId14" action="ppaction://hlinksldjump"/>
              </a:rPr>
              <a:t>Part 4 – Recurrent Neural Networks – Long Short-Term Memory</a:t>
            </a:r>
            <a:endParaRPr lang="en-US" sz="1800" dirty="0"/>
          </a:p>
          <a:p>
            <a:pPr marL="742939" lvl="1" indent="-285750">
              <a:lnSpc>
                <a:spcPts val="1800"/>
              </a:lnSpc>
              <a:buFont typeface="Arial" panose="020B0604020202020204" pitchFamily="34" charset="0"/>
              <a:buChar char="•"/>
            </a:pPr>
            <a:r>
              <a:rPr lang="en-US" sz="1800" dirty="0">
                <a:hlinkClick r:id="rId15" action="ppaction://hlinksldjump"/>
              </a:rPr>
              <a:t>Part 5 – Recurrent Neural Networks – Gated Recurrent Units</a:t>
            </a:r>
            <a:endParaRPr lang="en-US" sz="1800" dirty="0"/>
          </a:p>
          <a:p>
            <a:pPr marL="742939" lvl="1" indent="-285750">
              <a:lnSpc>
                <a:spcPts val="1500"/>
              </a:lnSpc>
              <a:buFont typeface="Arial" panose="020B0604020202020204" pitchFamily="34" charset="0"/>
              <a:buChar char="•"/>
            </a:pPr>
            <a:r>
              <a:rPr lang="en-US" sz="1800" dirty="0">
                <a:hlinkClick r:id="rId16" action="ppaction://hlinksldjump"/>
              </a:rPr>
              <a:t>Part 6 -  Hybrid Models (CNN + RNN)</a:t>
            </a:r>
            <a:endParaRPr lang="en-US" sz="1800" dirty="0"/>
          </a:p>
          <a:p>
            <a:pPr marL="742939" lvl="1" indent="-285750">
              <a:lnSpc>
                <a:spcPts val="1500"/>
              </a:lnSpc>
              <a:buFont typeface="Arial" panose="020B0604020202020204" pitchFamily="34" charset="0"/>
              <a:buChar char="•"/>
            </a:pPr>
            <a:r>
              <a:rPr lang="en-US" sz="1800" dirty="0">
                <a:hlinkClick r:id="rId17" action="ppaction://hlinksldjump"/>
              </a:rPr>
              <a:t>Part 7 – 125 </a:t>
            </a:r>
            <a:r>
              <a:rPr lang="en-US" sz="1800" dirty="0" err="1">
                <a:hlinkClick r:id="rId17" action="ppaction://hlinksldjump"/>
              </a:rPr>
              <a:t>Vec</a:t>
            </a:r>
            <a:r>
              <a:rPr lang="en-US" sz="1800" dirty="0">
                <a:hlinkClick r:id="rId17" action="ppaction://hlinksldjump"/>
              </a:rPr>
              <a:t> Dataset Models</a:t>
            </a:r>
            <a:endParaRPr lang="en-US" sz="1800" dirty="0"/>
          </a:p>
          <a:p>
            <a:pPr marL="285750" indent="-285750">
              <a:lnSpc>
                <a:spcPts val="1500"/>
              </a:lnSpc>
              <a:buFont typeface="Arial" panose="020B0604020202020204" pitchFamily="34" charset="0"/>
              <a:buChar char="•"/>
            </a:pPr>
            <a:r>
              <a:rPr lang="en-US" dirty="0">
                <a:hlinkClick r:id="rId18" action="ppaction://hlinksldjump"/>
              </a:rPr>
              <a:t>Experiment Results</a:t>
            </a:r>
            <a:endParaRPr lang="en-US" dirty="0"/>
          </a:p>
          <a:p>
            <a:pPr marL="285750" indent="-285750">
              <a:lnSpc>
                <a:spcPts val="1500"/>
              </a:lnSpc>
              <a:buFont typeface="Arial" panose="020B0604020202020204" pitchFamily="34" charset="0"/>
              <a:buChar char="•"/>
            </a:pPr>
            <a:r>
              <a:rPr lang="en-US" dirty="0">
                <a:hlinkClick r:id="rId19" action="ppaction://hlinksldjump"/>
              </a:rPr>
              <a:t>Conclusion</a:t>
            </a:r>
            <a:endParaRPr lang="en-US" dirty="0"/>
          </a:p>
          <a:p>
            <a:pPr marL="285750" indent="-285750">
              <a:lnSpc>
                <a:spcPts val="1500"/>
              </a:lnSpc>
              <a:buFont typeface="Arial" panose="020B0604020202020204" pitchFamily="34" charset="0"/>
              <a:buChar char="•"/>
            </a:pPr>
            <a:r>
              <a:rPr lang="en-US" dirty="0">
                <a:hlinkClick r:id="rId20" action="ppaction://hlinksldjump"/>
              </a:rPr>
              <a:t>References</a:t>
            </a:r>
            <a:endParaRPr lang="en-US" dirty="0"/>
          </a:p>
          <a:p>
            <a:pPr marL="285750" indent="-285750">
              <a:lnSpc>
                <a:spcPts val="1500"/>
              </a:lnSpc>
              <a:buFont typeface="Arial" panose="020B0604020202020204" pitchFamily="34" charset="0"/>
              <a:buChar char="•"/>
            </a:pPr>
            <a:endParaRPr lang="en-US" dirty="0"/>
          </a:p>
        </p:txBody>
      </p:sp>
    </p:spTree>
    <p:extLst>
      <p:ext uri="{BB962C8B-B14F-4D97-AF65-F5344CB8AC3E}">
        <p14:creationId xmlns:p14="http://schemas.microsoft.com/office/powerpoint/2010/main" val="548182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05A31-D493-5E13-804B-CB6157BE9380}"/>
              </a:ext>
            </a:extLst>
          </p:cNvPr>
          <p:cNvSpPr>
            <a:spLocks noGrp="1"/>
          </p:cNvSpPr>
          <p:nvPr>
            <p:ph type="body" idx="1"/>
          </p:nvPr>
        </p:nvSpPr>
        <p:spPr>
          <a:xfrm>
            <a:off x="569468" y="2189263"/>
            <a:ext cx="10698480" cy="3790483"/>
          </a:xfrm>
        </p:spPr>
        <p:txBody>
          <a:bodyPr/>
          <a:lstStyle/>
          <a:p>
            <a:pPr marL="285750" indent="-285750">
              <a:buFont typeface="Arial" panose="020B0604020202020204" pitchFamily="34" charset="0"/>
              <a:buChar char="•"/>
            </a:pPr>
            <a:r>
              <a:rPr lang="en-US"/>
              <a:t>After dropping GTZAN, we looked at using the Spotify Web API to create our own dataset</a:t>
            </a:r>
          </a:p>
          <a:p>
            <a:pPr marL="285750" indent="-285750">
              <a:buFont typeface="Arial" panose="020B0604020202020204" pitchFamily="34" charset="0"/>
              <a:buChar char="•"/>
            </a:pPr>
            <a:r>
              <a:rPr lang="en-US"/>
              <a:t>This would also give us access to all of the music data available on the Spotify platform including metadata necessary for creating an equivalent lyrics dataset</a:t>
            </a:r>
          </a:p>
          <a:p>
            <a:pPr marL="285750" indent="-285750">
              <a:buFont typeface="Arial" panose="020B0604020202020204" pitchFamily="34" charset="0"/>
              <a:buChar char="•"/>
            </a:pPr>
            <a:r>
              <a:rPr lang="en-US"/>
              <a:t>Challenge –</a:t>
            </a:r>
          </a:p>
          <a:p>
            <a:pPr marL="742939" lvl="1" indent="-285750">
              <a:buFont typeface="Arial" panose="020B0604020202020204" pitchFamily="34" charset="0"/>
              <a:buChar char="•"/>
            </a:pPr>
            <a:r>
              <a:rPr lang="en-US"/>
              <a:t>It added the complexity of working around licensing issues prevalent in the music industry</a:t>
            </a:r>
          </a:p>
          <a:p>
            <a:pPr marL="742939" lvl="1" indent="-285750">
              <a:buFont typeface="Arial" panose="020B0604020202020204" pitchFamily="34" charset="0"/>
              <a:buChar char="•"/>
            </a:pPr>
            <a:r>
              <a:rPr lang="en-US"/>
              <a:t>Additionally, extracting MFCC features was not possible due to bad data</a:t>
            </a:r>
          </a:p>
          <a:p>
            <a:pPr marL="285750" indent="-285750">
              <a:buFont typeface="Arial" panose="020B0604020202020204" pitchFamily="34" charset="0"/>
              <a:buChar char="•"/>
            </a:pPr>
            <a:r>
              <a:rPr lang="en-US"/>
              <a:t>Conclusion – </a:t>
            </a:r>
          </a:p>
          <a:p>
            <a:pPr marL="742939" lvl="1" indent="-285750">
              <a:buFont typeface="Arial" panose="020B0604020202020204" pitchFamily="34" charset="0"/>
              <a:buChar char="•"/>
            </a:pPr>
            <a:r>
              <a:rPr lang="en-US"/>
              <a:t>We chose to drop this dataset</a:t>
            </a:r>
          </a:p>
        </p:txBody>
      </p:sp>
      <p:sp>
        <p:nvSpPr>
          <p:cNvPr id="3" name="Title 2">
            <a:extLst>
              <a:ext uri="{FF2B5EF4-FFF2-40B4-BE49-F238E27FC236}">
                <a16:creationId xmlns:a16="http://schemas.microsoft.com/office/drawing/2014/main" id="{2091447D-D871-ADE7-5B3A-4C321384A0DE}"/>
              </a:ext>
            </a:extLst>
          </p:cNvPr>
          <p:cNvSpPr>
            <a:spLocks noGrp="1"/>
          </p:cNvSpPr>
          <p:nvPr>
            <p:ph type="title"/>
          </p:nvPr>
        </p:nvSpPr>
        <p:spPr/>
        <p:txBody>
          <a:bodyPr/>
          <a:lstStyle/>
          <a:p>
            <a:r>
              <a:rPr lang="en-US"/>
              <a:t>Spotify Web API Dataset</a:t>
            </a:r>
          </a:p>
        </p:txBody>
      </p:sp>
    </p:spTree>
    <p:extLst>
      <p:ext uri="{BB962C8B-B14F-4D97-AF65-F5344CB8AC3E}">
        <p14:creationId xmlns:p14="http://schemas.microsoft.com/office/powerpoint/2010/main" val="311912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05A31-D493-5E13-804B-CB6157BE9380}"/>
              </a:ext>
            </a:extLst>
          </p:cNvPr>
          <p:cNvSpPr>
            <a:spLocks noGrp="1"/>
          </p:cNvSpPr>
          <p:nvPr>
            <p:ph type="body" idx="1"/>
          </p:nvPr>
        </p:nvSpPr>
        <p:spPr>
          <a:xfrm>
            <a:off x="569468" y="2189263"/>
            <a:ext cx="10698480" cy="3790483"/>
          </a:xfrm>
        </p:spPr>
        <p:txBody>
          <a:bodyPr/>
          <a:lstStyle/>
          <a:p>
            <a:pPr marL="285750" indent="-285750">
              <a:buFont typeface="Arial" panose="020B0604020202020204" pitchFamily="34" charset="0"/>
              <a:buChar char="•"/>
            </a:pPr>
            <a:r>
              <a:rPr lang="en-US"/>
              <a:t>We finally decided to explore the FMA dataset which had a total of 106k songs along with their relevant metadata</a:t>
            </a:r>
          </a:p>
          <a:p>
            <a:pPr marL="285750" indent="-285750">
              <a:buFont typeface="Arial" panose="020B0604020202020204" pitchFamily="34" charset="0"/>
              <a:buChar char="•"/>
            </a:pPr>
            <a:r>
              <a:rPr lang="en-US"/>
              <a:t>It was configured in three sets – FMA Small, FMA Medium, and FMA Large of 8k, 25k, and 106k songs respectively </a:t>
            </a:r>
          </a:p>
          <a:p>
            <a:pPr marL="285750" indent="-285750">
              <a:buFont typeface="Arial" panose="020B0604020202020204" pitchFamily="34" charset="0"/>
              <a:buChar char="•"/>
            </a:pPr>
            <a:r>
              <a:rPr lang="en-US"/>
              <a:t>Challenge –</a:t>
            </a:r>
          </a:p>
          <a:p>
            <a:pPr marL="742939" lvl="1" indent="-285750">
              <a:buFont typeface="Arial" panose="020B0604020202020204" pitchFamily="34" charset="0"/>
              <a:buChar char="•"/>
            </a:pPr>
            <a:r>
              <a:rPr lang="en-US"/>
              <a:t>While the FMA Small dataset was balanced, the FMA Medium and FMA large sets were not</a:t>
            </a:r>
          </a:p>
          <a:p>
            <a:pPr marL="742939" lvl="1" indent="-285750">
              <a:buFont typeface="Arial" panose="020B0604020202020204" pitchFamily="34" charset="0"/>
              <a:buChar char="•"/>
            </a:pPr>
            <a:r>
              <a:rPr lang="en-US"/>
              <a:t>Even with the metadata available, we needed to generate the equivalent lyrics dataset</a:t>
            </a:r>
          </a:p>
          <a:p>
            <a:pPr marL="285750" indent="-285750">
              <a:buFont typeface="Arial" panose="020B0604020202020204" pitchFamily="34" charset="0"/>
              <a:buChar char="•"/>
            </a:pPr>
            <a:r>
              <a:rPr lang="en-US"/>
              <a:t>Conclusion – </a:t>
            </a:r>
          </a:p>
          <a:p>
            <a:pPr marL="742939" lvl="1" indent="-285750">
              <a:buFont typeface="Arial" panose="020B0604020202020204" pitchFamily="34" charset="0"/>
              <a:buChar char="•"/>
            </a:pPr>
            <a:r>
              <a:rPr lang="en-US"/>
              <a:t>We chose FMA Medium dataset for our use case as it checked all our requirements</a:t>
            </a:r>
          </a:p>
        </p:txBody>
      </p:sp>
      <p:sp>
        <p:nvSpPr>
          <p:cNvPr id="3" name="Title 2">
            <a:extLst>
              <a:ext uri="{FF2B5EF4-FFF2-40B4-BE49-F238E27FC236}">
                <a16:creationId xmlns:a16="http://schemas.microsoft.com/office/drawing/2014/main" id="{2091447D-D871-ADE7-5B3A-4C321384A0DE}"/>
              </a:ext>
            </a:extLst>
          </p:cNvPr>
          <p:cNvSpPr>
            <a:spLocks noGrp="1"/>
          </p:cNvSpPr>
          <p:nvPr>
            <p:ph type="title"/>
          </p:nvPr>
        </p:nvSpPr>
        <p:spPr/>
        <p:txBody>
          <a:bodyPr/>
          <a:lstStyle/>
          <a:p>
            <a:r>
              <a:rPr lang="en-US"/>
              <a:t>Free Music Archive (FMA) Dataset</a:t>
            </a:r>
          </a:p>
        </p:txBody>
      </p:sp>
    </p:spTree>
    <p:extLst>
      <p:ext uri="{BB962C8B-B14F-4D97-AF65-F5344CB8AC3E}">
        <p14:creationId xmlns:p14="http://schemas.microsoft.com/office/powerpoint/2010/main" val="2916905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Dataset Pre- processing</a:t>
            </a:r>
          </a:p>
        </p:txBody>
      </p:sp>
      <p:sp>
        <p:nvSpPr>
          <p:cNvPr id="3" name="Subtitle 2"/>
          <p:cNvSpPr>
            <a:spLocks noGrp="1"/>
          </p:cNvSpPr>
          <p:nvPr>
            <p:ph type="subTitle" idx="1"/>
          </p:nvPr>
        </p:nvSpPr>
        <p:spPr/>
        <p:txBody>
          <a:bodyPr/>
          <a:lstStyle/>
          <a:p>
            <a:r>
              <a:rPr lang="en-US"/>
              <a:t>Phase 1 – Metadata Extraction</a:t>
            </a:r>
          </a:p>
        </p:txBody>
      </p:sp>
    </p:spTree>
    <p:extLst>
      <p:ext uri="{BB962C8B-B14F-4D97-AF65-F5344CB8AC3E}">
        <p14:creationId xmlns:p14="http://schemas.microsoft.com/office/powerpoint/2010/main" val="356922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236B6-6123-1090-5934-6614A86B2947}"/>
              </a:ext>
            </a:extLst>
          </p:cNvPr>
          <p:cNvSpPr>
            <a:spLocks noGrp="1"/>
          </p:cNvSpPr>
          <p:nvPr>
            <p:ph type="body" idx="10"/>
          </p:nvPr>
        </p:nvSpPr>
        <p:spPr/>
        <p:txBody>
          <a:bodyPr>
            <a:noAutofit/>
          </a:bodyPr>
          <a:lstStyle/>
          <a:p>
            <a:r>
              <a:rPr lang="en-US" sz="1800"/>
              <a:t>While FMA repo provides us with data regarding the tracks, but it is for all the songs present in the repo and track details are in a separate file than genre details</a:t>
            </a:r>
          </a:p>
          <a:p>
            <a:r>
              <a:rPr lang="en-US" sz="1800"/>
              <a:t>The first step after downloading all 25000 songs is to extract the metadata only for those songs that we plan on using. We do so by keeping track id extracted from the actual track file name as our primary key</a:t>
            </a:r>
          </a:p>
          <a:p>
            <a:r>
              <a:rPr lang="en-US" sz="1800"/>
              <a:t>We then add on track name, genre and track artist into a single csv file. This acts as a single point reference for our dataset info for both audio and theme extraction. While we have a lot of songs now, most of them will be dropped due to various reasons explained later.</a:t>
            </a:r>
          </a:p>
          <a:p>
            <a:r>
              <a:rPr lang="en-US" sz="1800"/>
              <a:t>The code for this can be found in the</a:t>
            </a:r>
            <a:r>
              <a:rPr lang="en-US" sz="1800">
                <a:solidFill>
                  <a:schemeClr val="accent1"/>
                </a:solidFill>
              </a:rPr>
              <a:t> </a:t>
            </a:r>
            <a:r>
              <a:rPr lang="en-US" sz="1800" err="1">
                <a:solidFill>
                  <a:schemeClr val="accent1"/>
                </a:solidFill>
              </a:rPr>
              <a:t>MetaDataExtraction</a:t>
            </a:r>
            <a:r>
              <a:rPr lang="en-US" sz="1800">
                <a:solidFill>
                  <a:schemeClr val="accent1"/>
                </a:solidFill>
              </a:rPr>
              <a:t> </a:t>
            </a:r>
            <a:r>
              <a:rPr lang="en-US" sz="1800"/>
              <a:t>notebook.</a:t>
            </a:r>
          </a:p>
        </p:txBody>
      </p:sp>
      <p:sp>
        <p:nvSpPr>
          <p:cNvPr id="2" name="Title 1">
            <a:extLst>
              <a:ext uri="{FF2B5EF4-FFF2-40B4-BE49-F238E27FC236}">
                <a16:creationId xmlns:a16="http://schemas.microsoft.com/office/drawing/2014/main" id="{94661847-11DD-E051-8B4A-A1F138C06437}"/>
              </a:ext>
            </a:extLst>
          </p:cNvPr>
          <p:cNvSpPr>
            <a:spLocks noGrp="1"/>
          </p:cNvSpPr>
          <p:nvPr>
            <p:ph type="title"/>
          </p:nvPr>
        </p:nvSpPr>
        <p:spPr/>
        <p:txBody>
          <a:bodyPr/>
          <a:lstStyle/>
          <a:p>
            <a:r>
              <a:rPr lang="en-US"/>
              <a:t>Metadata Extraction	</a:t>
            </a:r>
          </a:p>
        </p:txBody>
      </p:sp>
    </p:spTree>
    <p:extLst>
      <p:ext uri="{BB962C8B-B14F-4D97-AF65-F5344CB8AC3E}">
        <p14:creationId xmlns:p14="http://schemas.microsoft.com/office/powerpoint/2010/main" val="2736867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Dataset Pre- processing</a:t>
            </a:r>
          </a:p>
        </p:txBody>
      </p:sp>
      <p:sp>
        <p:nvSpPr>
          <p:cNvPr id="3" name="Subtitle 2"/>
          <p:cNvSpPr>
            <a:spLocks noGrp="1"/>
          </p:cNvSpPr>
          <p:nvPr>
            <p:ph type="subTitle" idx="1"/>
          </p:nvPr>
        </p:nvSpPr>
        <p:spPr/>
        <p:txBody>
          <a:bodyPr/>
          <a:lstStyle/>
          <a:p>
            <a:r>
              <a:rPr lang="en-US"/>
              <a:t>Phase 2.1 – Audio Features Extraction</a:t>
            </a:r>
          </a:p>
        </p:txBody>
      </p:sp>
    </p:spTree>
    <p:extLst>
      <p:ext uri="{BB962C8B-B14F-4D97-AF65-F5344CB8AC3E}">
        <p14:creationId xmlns:p14="http://schemas.microsoft.com/office/powerpoint/2010/main" val="420115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447132-D671-C8D5-03BD-4A8AEDEEF80D}"/>
              </a:ext>
            </a:extLst>
          </p:cNvPr>
          <p:cNvSpPr>
            <a:spLocks noGrp="1"/>
          </p:cNvSpPr>
          <p:nvPr>
            <p:ph type="body" idx="10"/>
          </p:nvPr>
        </p:nvSpPr>
        <p:spPr/>
        <p:txBody>
          <a:bodyPr>
            <a:normAutofit/>
          </a:bodyPr>
          <a:lstStyle/>
          <a:p>
            <a:r>
              <a:rPr lang="en-US" sz="1800" dirty="0"/>
              <a:t>In order to classify any audio file, we must represent the audio in a format that is understandable to the network. For us, it comes in the form of MFCC or </a:t>
            </a:r>
            <a:r>
              <a:rPr lang="en-US" sz="1800" dirty="0" err="1"/>
              <a:t>mel</a:t>
            </a:r>
            <a:r>
              <a:rPr lang="en-US" sz="1800" dirty="0"/>
              <a:t>-frequency </a:t>
            </a:r>
            <a:r>
              <a:rPr lang="en-US" sz="1800" dirty="0" err="1"/>
              <a:t>cepstrum</a:t>
            </a:r>
            <a:r>
              <a:rPr lang="en-US" sz="1800" dirty="0"/>
              <a:t> coefficients.</a:t>
            </a:r>
          </a:p>
          <a:p>
            <a:r>
              <a:rPr lang="en-US" sz="1800" dirty="0"/>
              <a:t>Generally, one can classify audio features into three levels. High level features include chords and melody, mid level features include level attributes and pitch fluctuations along with MFCC. Low level features include energy and zero crossing rate.</a:t>
            </a:r>
          </a:p>
          <a:p>
            <a:r>
              <a:rPr lang="en-US" sz="1800" dirty="0"/>
              <a:t>For our project, we will mainly use MFCC from mid level features. While the mathematics behind the generation of MFCC is outside the purview of this project, we will give a brief rundown on how it is generated</a:t>
            </a:r>
          </a:p>
        </p:txBody>
      </p:sp>
      <p:sp>
        <p:nvSpPr>
          <p:cNvPr id="2" name="Title 1">
            <a:extLst>
              <a:ext uri="{FF2B5EF4-FFF2-40B4-BE49-F238E27FC236}">
                <a16:creationId xmlns:a16="http://schemas.microsoft.com/office/drawing/2014/main" id="{DFB09256-2A76-37B6-B376-ED2FCECFBE2E}"/>
              </a:ext>
            </a:extLst>
          </p:cNvPr>
          <p:cNvSpPr>
            <a:spLocks noGrp="1"/>
          </p:cNvSpPr>
          <p:nvPr>
            <p:ph type="title"/>
          </p:nvPr>
        </p:nvSpPr>
        <p:spPr/>
        <p:txBody>
          <a:bodyPr/>
          <a:lstStyle/>
          <a:p>
            <a:r>
              <a:rPr lang="en-US"/>
              <a:t>Audio Representation</a:t>
            </a:r>
          </a:p>
        </p:txBody>
      </p:sp>
    </p:spTree>
    <p:extLst>
      <p:ext uri="{BB962C8B-B14F-4D97-AF65-F5344CB8AC3E}">
        <p14:creationId xmlns:p14="http://schemas.microsoft.com/office/powerpoint/2010/main" val="3027299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8C65B-F4E1-4123-82FF-741E8E7DEF80}"/>
              </a:ext>
            </a:extLst>
          </p:cNvPr>
          <p:cNvSpPr>
            <a:spLocks noGrp="1"/>
          </p:cNvSpPr>
          <p:nvPr>
            <p:ph type="body" idx="10"/>
          </p:nvPr>
        </p:nvSpPr>
        <p:spPr/>
        <p:txBody>
          <a:bodyPr>
            <a:noAutofit/>
          </a:bodyPr>
          <a:lstStyle/>
          <a:p>
            <a:r>
              <a:rPr lang="en-US" sz="1800" dirty="0"/>
              <a:t>Normally sound waves are represented in a series of float values, the size of which depends on the sampling rate and duration. For our case, we consider a sampling rate of 22050.</a:t>
            </a:r>
          </a:p>
          <a:p>
            <a:r>
              <a:rPr lang="en-US" sz="1800" dirty="0"/>
              <a:t>In order to analyze the variations of the frequency spectrum over time, we will need to generate a short time Fourier transformation (STFT).</a:t>
            </a:r>
          </a:p>
          <a:p>
            <a:pPr marL="742939" lvl="1" indent="-285750">
              <a:buFont typeface="Arial" panose="020B0604020202020204" pitchFamily="34" charset="0"/>
              <a:buChar char="•"/>
            </a:pPr>
            <a:r>
              <a:rPr lang="en-US" sz="1800" dirty="0"/>
              <a:t>We first define a frame size and for each frame a frequency vector is calculated by using Discrete Fourier transform (DFT). This shows us the energy distribution across all frequency frames. </a:t>
            </a:r>
          </a:p>
          <a:p>
            <a:pPr marL="742939" lvl="1" indent="-285750">
              <a:buFont typeface="Arial" panose="020B0604020202020204" pitchFamily="34" charset="0"/>
              <a:buChar char="•"/>
            </a:pPr>
            <a:r>
              <a:rPr lang="en-US" sz="1800" dirty="0"/>
              <a:t>When the music plays, we define the change of frames to be a hop length, in our case the hop length is 512. This frame change results in energy distribution change thus giving us a spectrogram called STFT</a:t>
            </a:r>
          </a:p>
        </p:txBody>
      </p:sp>
      <p:sp>
        <p:nvSpPr>
          <p:cNvPr id="2" name="Title 1">
            <a:extLst>
              <a:ext uri="{FF2B5EF4-FFF2-40B4-BE49-F238E27FC236}">
                <a16:creationId xmlns:a16="http://schemas.microsoft.com/office/drawing/2014/main" id="{DE20F6E0-0C82-3224-E735-2C026ED63418}"/>
              </a:ext>
            </a:extLst>
          </p:cNvPr>
          <p:cNvSpPr>
            <a:spLocks noGrp="1"/>
          </p:cNvSpPr>
          <p:nvPr>
            <p:ph type="title"/>
          </p:nvPr>
        </p:nvSpPr>
        <p:spPr/>
        <p:txBody>
          <a:bodyPr/>
          <a:lstStyle/>
          <a:p>
            <a:r>
              <a:rPr lang="en-US"/>
              <a:t> Mel-frequency </a:t>
            </a:r>
            <a:r>
              <a:rPr lang="en-US" err="1"/>
              <a:t>cepstrum</a:t>
            </a:r>
            <a:r>
              <a:rPr lang="en-US"/>
              <a:t> coefficients</a:t>
            </a:r>
          </a:p>
        </p:txBody>
      </p:sp>
    </p:spTree>
    <p:extLst>
      <p:ext uri="{BB962C8B-B14F-4D97-AF65-F5344CB8AC3E}">
        <p14:creationId xmlns:p14="http://schemas.microsoft.com/office/powerpoint/2010/main" val="1707335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69CB72-EDA9-A186-9472-4BA2AF18CBFD}"/>
              </a:ext>
            </a:extLst>
          </p:cNvPr>
          <p:cNvSpPr>
            <a:spLocks noGrp="1"/>
          </p:cNvSpPr>
          <p:nvPr>
            <p:ph type="body" idx="10"/>
          </p:nvPr>
        </p:nvSpPr>
        <p:spPr>
          <a:xfrm>
            <a:off x="566928" y="2185416"/>
            <a:ext cx="10730337" cy="3732425"/>
          </a:xfrm>
        </p:spPr>
        <p:txBody>
          <a:bodyPr/>
          <a:lstStyle/>
          <a:p>
            <a:r>
              <a:rPr lang="en-US" sz="1800" dirty="0"/>
              <a:t>Humans do not hear sound linearly, the perceived pitch difference between 55 Hz and 110 Hz and, 440 Hz and 880 Hz are pretty similar. In order to compensate for this , we will use Mel scale which defines frequency bands that are evenly distributed in terms of perceived frequencies.</a:t>
            </a:r>
          </a:p>
          <a:p>
            <a:r>
              <a:rPr lang="en-US" sz="1800" dirty="0"/>
              <a:t>After </a:t>
            </a:r>
            <a:r>
              <a:rPr lang="en-US" sz="1800" dirty="0" err="1"/>
              <a:t>mel</a:t>
            </a:r>
            <a:r>
              <a:rPr lang="en-US" sz="1800" dirty="0"/>
              <a:t> scaling, we will apply a Discrete Cosine transformation to generate real valued coefficients. This provides us with Mel-Frequency </a:t>
            </a:r>
            <a:r>
              <a:rPr lang="en-US" sz="1800" dirty="0" err="1"/>
              <a:t>cepstrum</a:t>
            </a:r>
            <a:r>
              <a:rPr lang="en-US" sz="1800" dirty="0"/>
              <a:t> coefficients (MFCC)</a:t>
            </a:r>
          </a:p>
        </p:txBody>
      </p:sp>
      <p:sp>
        <p:nvSpPr>
          <p:cNvPr id="2" name="Title 1">
            <a:extLst>
              <a:ext uri="{FF2B5EF4-FFF2-40B4-BE49-F238E27FC236}">
                <a16:creationId xmlns:a16="http://schemas.microsoft.com/office/drawing/2014/main" id="{C6727AF5-23E4-DDD8-19F2-E085439FCB9E}"/>
              </a:ext>
            </a:extLst>
          </p:cNvPr>
          <p:cNvSpPr>
            <a:spLocks noGrp="1"/>
          </p:cNvSpPr>
          <p:nvPr>
            <p:ph type="title"/>
          </p:nvPr>
        </p:nvSpPr>
        <p:spPr/>
        <p:txBody>
          <a:bodyPr/>
          <a:lstStyle/>
          <a:p>
            <a:r>
              <a:rPr lang="en-US"/>
              <a:t> Mel-frequency </a:t>
            </a:r>
            <a:r>
              <a:rPr lang="en-US" err="1"/>
              <a:t>cepstrum</a:t>
            </a:r>
            <a:r>
              <a:rPr lang="en-US"/>
              <a:t> coefficients</a:t>
            </a:r>
          </a:p>
        </p:txBody>
      </p:sp>
      <p:pic>
        <p:nvPicPr>
          <p:cNvPr id="4" name="Picture 4" descr="Chart, bar chart, treemap chart&#10;&#10;Description automatically generated">
            <a:extLst>
              <a:ext uri="{FF2B5EF4-FFF2-40B4-BE49-F238E27FC236}">
                <a16:creationId xmlns:a16="http://schemas.microsoft.com/office/drawing/2014/main" id="{1BD503CD-96D7-F388-FD79-BF233D6B33D3}"/>
              </a:ext>
            </a:extLst>
          </p:cNvPr>
          <p:cNvPicPr>
            <a:picLocks noChangeAspect="1"/>
          </p:cNvPicPr>
          <p:nvPr/>
        </p:nvPicPr>
        <p:blipFill>
          <a:blip r:embed="rId2"/>
          <a:stretch>
            <a:fillRect/>
          </a:stretch>
        </p:blipFill>
        <p:spPr>
          <a:xfrm>
            <a:off x="3182258" y="4167605"/>
            <a:ext cx="5827485" cy="1901744"/>
          </a:xfrm>
          <a:prstGeom prst="rect">
            <a:avLst/>
          </a:prstGeom>
        </p:spPr>
      </p:pic>
    </p:spTree>
    <p:extLst>
      <p:ext uri="{BB962C8B-B14F-4D97-AF65-F5344CB8AC3E}">
        <p14:creationId xmlns:p14="http://schemas.microsoft.com/office/powerpoint/2010/main" val="2086885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42F7E-B7D7-FF84-C9F1-9F9FC4DC9707}"/>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We will be using </a:t>
            </a:r>
            <a:r>
              <a:rPr lang="en-US" sz="1800" err="1">
                <a:latin typeface="Arial"/>
                <a:cs typeface="Arial"/>
              </a:rPr>
              <a:t>Librosa</a:t>
            </a:r>
            <a:r>
              <a:rPr lang="en-US" sz="1800">
                <a:latin typeface="Arial"/>
                <a:cs typeface="Arial"/>
              </a:rPr>
              <a:t> library which can automatically generate for us the MFCC values for the track.</a:t>
            </a:r>
          </a:p>
          <a:p>
            <a:r>
              <a:rPr lang="en-US" sz="1800">
                <a:latin typeface="Arial"/>
                <a:cs typeface="Arial"/>
              </a:rPr>
              <a:t>We shall use the first 15 coefficients; anything present in higher frequencies will have more noise than useful information</a:t>
            </a:r>
          </a:p>
          <a:p>
            <a:r>
              <a:rPr lang="en-US" sz="1800">
                <a:latin typeface="Arial"/>
                <a:cs typeface="Arial"/>
              </a:rPr>
              <a:t>For each song, we shall divide the song into more parts. This is done by keeping track of samples per segment. Since each song is of 30 seconds long, we need to decide how many parts as it will have an impact on the vector size</a:t>
            </a:r>
          </a:p>
        </p:txBody>
      </p:sp>
      <p:sp>
        <p:nvSpPr>
          <p:cNvPr id="2" name="Title 1">
            <a:extLst>
              <a:ext uri="{FF2B5EF4-FFF2-40B4-BE49-F238E27FC236}">
                <a16:creationId xmlns:a16="http://schemas.microsoft.com/office/drawing/2014/main" id="{290CE8B3-349E-F552-EAA0-08F9EAF2C98C}"/>
              </a:ext>
            </a:extLst>
          </p:cNvPr>
          <p:cNvSpPr>
            <a:spLocks noGrp="1"/>
          </p:cNvSpPr>
          <p:nvPr>
            <p:ph type="title"/>
          </p:nvPr>
        </p:nvSpPr>
        <p:spPr/>
        <p:txBody>
          <a:bodyPr/>
          <a:lstStyle/>
          <a:p>
            <a:r>
              <a:rPr lang="en-US"/>
              <a:t>Implementation of MFCCs</a:t>
            </a:r>
          </a:p>
        </p:txBody>
      </p:sp>
    </p:spTree>
    <p:extLst>
      <p:ext uri="{BB962C8B-B14F-4D97-AF65-F5344CB8AC3E}">
        <p14:creationId xmlns:p14="http://schemas.microsoft.com/office/powerpoint/2010/main" val="3862029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AC0871-A22E-49F2-75CF-8D1F8AA23FB2}"/>
              </a:ext>
            </a:extLst>
          </p:cNvPr>
          <p:cNvSpPr>
            <a:spLocks noGrp="1"/>
          </p:cNvSpPr>
          <p:nvPr>
            <p:ph type="body" idx="10"/>
          </p:nvPr>
        </p:nvSpPr>
        <p:spPr/>
        <p:txBody>
          <a:bodyPr>
            <a:normAutofit/>
          </a:bodyPr>
          <a:lstStyle/>
          <a:p>
            <a:r>
              <a:rPr lang="en-US" sz="1800"/>
              <a:t>When we split the song into 5 segments each of 6 seconds. We will be left with MFCC feature of shape ( 250, 15), here 15 refers to the 15  MFCC coefficient while 250 refers to the number of frames. If we split the song into 10 segments each of 3 seconds then we get shape (125, 15). Less number of frames is compensated with a greater number of song parts.</a:t>
            </a:r>
          </a:p>
          <a:p>
            <a:r>
              <a:rPr lang="en-US" sz="1800"/>
              <a:t>At this point we shall assume that it is better to have 250 vector size since the song duration is longer thus allowing for better representation. We shall use 250 </a:t>
            </a:r>
            <a:r>
              <a:rPr lang="en-US" sz="1800" err="1"/>
              <a:t>vec</a:t>
            </a:r>
            <a:r>
              <a:rPr lang="en-US" sz="1800"/>
              <a:t> dataset as our main dataset and build models on it. The best models of 250 </a:t>
            </a:r>
            <a:r>
              <a:rPr lang="en-US" sz="1800" err="1"/>
              <a:t>vec</a:t>
            </a:r>
            <a:r>
              <a:rPr lang="en-US" sz="1800"/>
              <a:t> will be trained on 125 </a:t>
            </a:r>
            <a:r>
              <a:rPr lang="en-US" sz="1800" err="1"/>
              <a:t>vec</a:t>
            </a:r>
            <a:r>
              <a:rPr lang="en-US" sz="1800"/>
              <a:t> dataset and the results will be compared to check if our assumption is correct.</a:t>
            </a:r>
          </a:p>
        </p:txBody>
      </p:sp>
      <p:sp>
        <p:nvSpPr>
          <p:cNvPr id="2" name="Title 1">
            <a:extLst>
              <a:ext uri="{FF2B5EF4-FFF2-40B4-BE49-F238E27FC236}">
                <a16:creationId xmlns:a16="http://schemas.microsoft.com/office/drawing/2014/main" id="{A6F37124-61A2-D113-3836-4A605EA36E22}"/>
              </a:ext>
            </a:extLst>
          </p:cNvPr>
          <p:cNvSpPr>
            <a:spLocks noGrp="1"/>
          </p:cNvSpPr>
          <p:nvPr>
            <p:ph type="title"/>
          </p:nvPr>
        </p:nvSpPr>
        <p:spPr/>
        <p:txBody>
          <a:bodyPr/>
          <a:lstStyle/>
          <a:p>
            <a:r>
              <a:rPr lang="en-US"/>
              <a:t>Implementation of MFCCs</a:t>
            </a:r>
          </a:p>
        </p:txBody>
      </p:sp>
    </p:spTree>
    <p:extLst>
      <p:ext uri="{BB962C8B-B14F-4D97-AF65-F5344CB8AC3E}">
        <p14:creationId xmlns:p14="http://schemas.microsoft.com/office/powerpoint/2010/main" val="111278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200CE-FC8A-34E0-5580-D8F23AB7D713}"/>
              </a:ext>
            </a:extLst>
          </p:cNvPr>
          <p:cNvSpPr>
            <a:spLocks noGrp="1"/>
          </p:cNvSpPr>
          <p:nvPr>
            <p:ph type="ctrTitle"/>
          </p:nvPr>
        </p:nvSpPr>
        <p:spPr/>
        <p:txBody>
          <a:bodyPr/>
          <a:lstStyle/>
          <a:p>
            <a:r>
              <a:rPr lang="en-US"/>
              <a:t>introduction</a:t>
            </a:r>
          </a:p>
        </p:txBody>
      </p:sp>
    </p:spTree>
    <p:extLst>
      <p:ext uri="{BB962C8B-B14F-4D97-AF65-F5344CB8AC3E}">
        <p14:creationId xmlns:p14="http://schemas.microsoft.com/office/powerpoint/2010/main" val="324571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DD184-7353-F52C-F4A2-3AB1EE0D4CEA}"/>
              </a:ext>
            </a:extLst>
          </p:cNvPr>
          <p:cNvSpPr>
            <a:spLocks noGrp="1"/>
          </p:cNvSpPr>
          <p:nvPr>
            <p:ph type="body" idx="10"/>
          </p:nvPr>
        </p:nvSpPr>
        <p:spPr/>
        <p:txBody>
          <a:bodyPr vert="horz" lIns="182880" tIns="45720" rIns="182880" bIns="45720" rtlCol="0" anchor="t">
            <a:noAutofit/>
          </a:bodyPr>
          <a:lstStyle/>
          <a:p>
            <a:r>
              <a:rPr lang="en-US">
                <a:latin typeface="Arial"/>
                <a:cs typeface="Arial"/>
              </a:rPr>
              <a:t>All the steps from loading the song, splitting it and extracting the MFCC features is done in the </a:t>
            </a:r>
            <a:r>
              <a:rPr lang="en-US">
                <a:solidFill>
                  <a:schemeClr val="accent1"/>
                </a:solidFill>
                <a:latin typeface="Arial"/>
                <a:cs typeface="Arial"/>
              </a:rPr>
              <a:t>Audio_FeatureExtraction_250 and Audio_FeatureExtraction_125 </a:t>
            </a:r>
            <a:r>
              <a:rPr lang="en-US">
                <a:latin typeface="Arial"/>
                <a:cs typeface="Arial"/>
              </a:rPr>
              <a:t>notebook.</a:t>
            </a:r>
          </a:p>
          <a:p>
            <a:r>
              <a:rPr lang="en-US">
                <a:latin typeface="Arial"/>
                <a:cs typeface="Arial"/>
              </a:rPr>
              <a:t>We shall consider each coefficient line as a column and each row as a song for the dataset. So, we end up with 15 columns of coefficient features. Each value of the cell is an np array of actual values. This is saved as a csv file.</a:t>
            </a:r>
          </a:p>
          <a:p>
            <a:r>
              <a:rPr lang="en-US">
                <a:latin typeface="Arial"/>
                <a:cs typeface="Arial"/>
              </a:rPr>
              <a:t>This ends the extraction of audio features. We will later merge with lyrical/theme features.</a:t>
            </a:r>
          </a:p>
        </p:txBody>
      </p:sp>
      <p:sp>
        <p:nvSpPr>
          <p:cNvPr id="2" name="Title 1">
            <a:extLst>
              <a:ext uri="{FF2B5EF4-FFF2-40B4-BE49-F238E27FC236}">
                <a16:creationId xmlns:a16="http://schemas.microsoft.com/office/drawing/2014/main" id="{AA8EA031-7724-07D7-DA41-3E1BC9C07E2A}"/>
              </a:ext>
            </a:extLst>
          </p:cNvPr>
          <p:cNvSpPr>
            <a:spLocks noGrp="1"/>
          </p:cNvSpPr>
          <p:nvPr>
            <p:ph type="title"/>
          </p:nvPr>
        </p:nvSpPr>
        <p:spPr/>
        <p:txBody>
          <a:bodyPr/>
          <a:lstStyle/>
          <a:p>
            <a:r>
              <a:rPr lang="en-US"/>
              <a:t>Implementation of MFCCs</a:t>
            </a:r>
          </a:p>
        </p:txBody>
      </p:sp>
    </p:spTree>
    <p:extLst>
      <p:ext uri="{BB962C8B-B14F-4D97-AF65-F5344CB8AC3E}">
        <p14:creationId xmlns:p14="http://schemas.microsoft.com/office/powerpoint/2010/main" val="207437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Dataset Pre- processing</a:t>
            </a:r>
          </a:p>
        </p:txBody>
      </p:sp>
      <p:sp>
        <p:nvSpPr>
          <p:cNvPr id="3" name="Subtitle 2"/>
          <p:cNvSpPr>
            <a:spLocks noGrp="1"/>
          </p:cNvSpPr>
          <p:nvPr>
            <p:ph type="subTitle" idx="1"/>
          </p:nvPr>
        </p:nvSpPr>
        <p:spPr/>
        <p:txBody>
          <a:bodyPr/>
          <a:lstStyle/>
          <a:p>
            <a:r>
              <a:rPr lang="en-US"/>
              <a:t>Phase 2.2 – Theme Features Extraction</a:t>
            </a:r>
          </a:p>
        </p:txBody>
      </p:sp>
    </p:spTree>
    <p:extLst>
      <p:ext uri="{BB962C8B-B14F-4D97-AF65-F5344CB8AC3E}">
        <p14:creationId xmlns:p14="http://schemas.microsoft.com/office/powerpoint/2010/main" val="1423263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a:t>Our ablation experiment required us to supplement audio/MFCC features with theme features (words that capture the theme of a song)</a:t>
            </a:r>
          </a:p>
          <a:p>
            <a:pPr marL="285750" indent="-285750">
              <a:buFont typeface="Arial" panose="020B0604020202020204" pitchFamily="34" charset="0"/>
              <a:buChar char="•"/>
            </a:pPr>
            <a:r>
              <a:rPr lang="en-US"/>
              <a:t>Given that FMA Dataset does not capture a song’s lyrics, we needed to generate the lyrics data for these songs in order to capture the theme features</a:t>
            </a:r>
          </a:p>
          <a:p>
            <a:pPr marL="285750" indent="-285750">
              <a:buFont typeface="Arial" panose="020B0604020202020204" pitchFamily="34" charset="0"/>
              <a:buChar char="•"/>
            </a:pPr>
            <a:r>
              <a:rPr lang="en-US"/>
              <a:t>We decided to use the Genius API to extract lyrics for the songs in our chosen dataset</a:t>
            </a:r>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Lyrics Generation</a:t>
            </a:r>
          </a:p>
        </p:txBody>
      </p:sp>
      <p:grpSp>
        <p:nvGrpSpPr>
          <p:cNvPr id="6" name="Group 5">
            <a:extLst>
              <a:ext uri="{FF2B5EF4-FFF2-40B4-BE49-F238E27FC236}">
                <a16:creationId xmlns:a16="http://schemas.microsoft.com/office/drawing/2014/main" id="{6607155E-0054-0678-DB29-3F0A37B53C9A}"/>
              </a:ext>
            </a:extLst>
          </p:cNvPr>
          <p:cNvGrpSpPr/>
          <p:nvPr/>
        </p:nvGrpSpPr>
        <p:grpSpPr>
          <a:xfrm>
            <a:off x="7390638" y="2103120"/>
            <a:ext cx="3273552" cy="3218688"/>
            <a:chOff x="7205472" y="1792224"/>
            <a:chExt cx="3273552" cy="3218688"/>
          </a:xfrm>
        </p:grpSpPr>
        <p:pic>
          <p:nvPicPr>
            <p:cNvPr id="1026" name="Picture 2" descr="How to integrate Spotify and Genius API to easily crawl song lyrics with  Python - DEV Community 👩‍💻👨‍💻">
              <a:extLst>
                <a:ext uri="{FF2B5EF4-FFF2-40B4-BE49-F238E27FC236}">
                  <a16:creationId xmlns:a16="http://schemas.microsoft.com/office/drawing/2014/main" id="{9CFE3581-7BCE-FD8F-12A5-C99A8B6C87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5235" r="20279" b="3682"/>
            <a:stretch/>
          </p:blipFill>
          <p:spPr bwMode="auto">
            <a:xfrm>
              <a:off x="7205472" y="1792224"/>
              <a:ext cx="3273552" cy="321868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54BCF514-4707-0211-E432-A59CB1F1A274}"/>
                </a:ext>
              </a:extLst>
            </p:cNvPr>
            <p:cNvSpPr/>
            <p:nvPr/>
          </p:nvSpPr>
          <p:spPr>
            <a:xfrm>
              <a:off x="9015984" y="3429000"/>
              <a:ext cx="980694" cy="996696"/>
            </a:xfrm>
            <a:prstGeom prst="ellipse">
              <a:avLst/>
            </a:prstGeom>
            <a:solidFill>
              <a:srgbClr val="77A202"/>
            </a:solidFill>
            <a:ln>
              <a:solidFill>
                <a:srgbClr val="77A2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50000"/>
                    </a:schemeClr>
                  </a:solidFill>
                </a:rPr>
                <a:t>FMA</a:t>
              </a:r>
            </a:p>
          </p:txBody>
        </p:sp>
      </p:grpSp>
    </p:spTree>
    <p:extLst>
      <p:ext uri="{BB962C8B-B14F-4D97-AF65-F5344CB8AC3E}">
        <p14:creationId xmlns:p14="http://schemas.microsoft.com/office/powerpoint/2010/main" val="3823763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a:t>We needed to generate the lyrics for 25k songs using the name of the tracks their artists available in the metadata</a:t>
            </a:r>
          </a:p>
          <a:p>
            <a:pPr marL="285750" indent="-285750">
              <a:buFont typeface="Arial" panose="020B0604020202020204" pitchFamily="34" charset="0"/>
              <a:buChar char="•"/>
            </a:pPr>
            <a:r>
              <a:rPr lang="en-US"/>
              <a:t>Though Genius has a good-sized lyrics repository, we were not able to get the lyrics for all songs</a:t>
            </a:r>
          </a:p>
          <a:p>
            <a:pPr marL="285750" indent="-285750">
              <a:buFont typeface="Arial" panose="020B0604020202020204" pitchFamily="34" charset="0"/>
              <a:buChar char="•"/>
            </a:pPr>
            <a:r>
              <a:rPr lang="en-US"/>
              <a:t>Finally, we were able to generate lyrics for 13,682 songs out of the original 25000 songs in the dataset</a:t>
            </a:r>
          </a:p>
          <a:p>
            <a:pPr marL="285750" indent="-285750">
              <a:buFont typeface="Arial" panose="020B0604020202020204" pitchFamily="34" charset="0"/>
              <a:buChar char="•"/>
            </a:pPr>
            <a:r>
              <a:rPr lang="en-US"/>
              <a:t>The classes in the resultant data we’re imbalanced and would need treatment for the same</a:t>
            </a:r>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Lyrics Generation</a:t>
            </a:r>
          </a:p>
        </p:txBody>
      </p:sp>
      <p:pic>
        <p:nvPicPr>
          <p:cNvPr id="10" name="Picture 9">
            <a:extLst>
              <a:ext uri="{FF2B5EF4-FFF2-40B4-BE49-F238E27FC236}">
                <a16:creationId xmlns:a16="http://schemas.microsoft.com/office/drawing/2014/main" id="{774014F9-6103-C22D-3F31-813E64B05E76}"/>
              </a:ext>
            </a:extLst>
          </p:cNvPr>
          <p:cNvPicPr>
            <a:picLocks noChangeAspect="1"/>
          </p:cNvPicPr>
          <p:nvPr/>
        </p:nvPicPr>
        <p:blipFill>
          <a:blip r:embed="rId2"/>
          <a:stretch>
            <a:fillRect/>
          </a:stretch>
        </p:blipFill>
        <p:spPr>
          <a:xfrm>
            <a:off x="7856991" y="2185166"/>
            <a:ext cx="2415331" cy="3790483"/>
          </a:xfrm>
          <a:prstGeom prst="rect">
            <a:avLst/>
          </a:prstGeom>
        </p:spPr>
      </p:pic>
    </p:spTree>
    <p:extLst>
      <p:ext uri="{BB962C8B-B14F-4D97-AF65-F5344CB8AC3E}">
        <p14:creationId xmlns:p14="http://schemas.microsoft.com/office/powerpoint/2010/main" val="1137471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vert="horz" lIns="91440" tIns="45720" rIns="91440" bIns="45720" rtlCol="0" anchor="t">
            <a:noAutofit/>
          </a:bodyPr>
          <a:lstStyle/>
          <a:p>
            <a:pPr marL="285750" indent="-285750">
              <a:buFont typeface="Arial" panose="020B0604020202020204" pitchFamily="34" charset="0"/>
              <a:buChar char="•"/>
            </a:pPr>
            <a:r>
              <a:rPr lang="en-US">
                <a:latin typeface="Arial"/>
                <a:cs typeface="Arial"/>
              </a:rPr>
              <a:t>Another problem that we identified was the presence of languages other than English in the dataset</a:t>
            </a:r>
          </a:p>
          <a:p>
            <a:pPr marL="285750" indent="-285750">
              <a:buFont typeface="Arial" panose="020B0604020202020204" pitchFamily="34" charset="0"/>
              <a:buChar char="•"/>
            </a:pPr>
            <a:r>
              <a:rPr lang="en-US">
                <a:latin typeface="Arial"/>
                <a:cs typeface="Arial"/>
              </a:rPr>
              <a:t>We needed to determine which songs were English </a:t>
            </a:r>
            <a:endParaRPr lang="en-US"/>
          </a:p>
          <a:p>
            <a:pPr marL="285750" indent="-285750">
              <a:buFont typeface="Arial" panose="020B0604020202020204" pitchFamily="34" charset="0"/>
              <a:buChar char="•"/>
            </a:pPr>
            <a:r>
              <a:rPr lang="en-US">
                <a:latin typeface="Arial"/>
                <a:cs typeface="Arial"/>
              </a:rPr>
              <a:t>Towards this end, we utilized </a:t>
            </a:r>
            <a:r>
              <a:rPr lang="en-US">
                <a:latin typeface="Arial"/>
                <a:cs typeface="Arial"/>
                <a:hlinkClick r:id="rId2"/>
              </a:rPr>
              <a:t>pretrained FastText model ‘lid.176.bin’ language identification model</a:t>
            </a:r>
            <a:r>
              <a:rPr lang="en-US">
                <a:latin typeface="Arial"/>
                <a:cs typeface="Arial"/>
              </a:rPr>
              <a:t> </a:t>
            </a:r>
            <a:endParaRPr lang="en-US">
              <a:solidFill>
                <a:srgbClr val="666666"/>
              </a:solidFill>
              <a:latin typeface="Arial"/>
              <a:cs typeface="Arial"/>
            </a:endParaRP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Lyrics Language Detection</a:t>
            </a:r>
          </a:p>
        </p:txBody>
      </p:sp>
      <p:pic>
        <p:nvPicPr>
          <p:cNvPr id="3078" name="Picture 6">
            <a:extLst>
              <a:ext uri="{FF2B5EF4-FFF2-40B4-BE49-F238E27FC236}">
                <a16:creationId xmlns:a16="http://schemas.microsoft.com/office/drawing/2014/main" id="{69936CF9-9797-E7C0-CD10-4E87A621D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366" y="2292895"/>
            <a:ext cx="3521706" cy="8107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A64117-80D2-50E8-3262-645974437844}"/>
              </a:ext>
            </a:extLst>
          </p:cNvPr>
          <p:cNvSpPr txBox="1"/>
          <p:nvPr/>
        </p:nvSpPr>
        <p:spPr>
          <a:xfrm>
            <a:off x="7341366" y="3444240"/>
            <a:ext cx="3521706" cy="2308324"/>
          </a:xfrm>
          <a:prstGeom prst="rect">
            <a:avLst/>
          </a:prstGeom>
          <a:noFill/>
        </p:spPr>
        <p:txBody>
          <a:bodyPr wrap="square" rtlCol="0">
            <a:spAutoFit/>
          </a:bodyPr>
          <a:lstStyle/>
          <a:p>
            <a:pPr algn="just"/>
            <a:r>
              <a:rPr lang="en-US" sz="1200" err="1"/>
              <a:t>FastText</a:t>
            </a:r>
            <a:r>
              <a:rPr lang="en-US" sz="1200"/>
              <a:t> is a library for efficient text classification and representational learning. </a:t>
            </a:r>
          </a:p>
          <a:p>
            <a:pPr algn="just"/>
            <a:endParaRPr lang="en-US" sz="1200"/>
          </a:p>
          <a:p>
            <a:pPr algn="just"/>
            <a:r>
              <a:rPr lang="en-US" sz="1200"/>
              <a:t>Developed at Facebook (now Meta) and open sourced in 2015. </a:t>
            </a:r>
          </a:p>
          <a:p>
            <a:pPr algn="just"/>
            <a:endParaRPr lang="en-US" sz="1200"/>
          </a:p>
          <a:p>
            <a:pPr algn="just"/>
            <a:r>
              <a:rPr lang="en-US" sz="1200"/>
              <a:t>They have several pre-trained English vectors models as well as Multi-lingual word vectors models. We use their pretrained Language Identification model – ‘lid.176.bin’ to identify the language of our lyrics. It has been trained to identify 176 languages</a:t>
            </a:r>
          </a:p>
        </p:txBody>
      </p:sp>
    </p:spTree>
    <p:extLst>
      <p:ext uri="{BB962C8B-B14F-4D97-AF65-F5344CB8AC3E}">
        <p14:creationId xmlns:p14="http://schemas.microsoft.com/office/powerpoint/2010/main" val="3316438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a:t>We were able to identify languages for all the 13,682 songs</a:t>
            </a:r>
          </a:p>
          <a:p>
            <a:pPr marL="285750" indent="-285750">
              <a:buFont typeface="Arial" panose="020B0604020202020204" pitchFamily="34" charset="0"/>
              <a:buChar char="•"/>
            </a:pPr>
            <a:r>
              <a:rPr lang="en-US"/>
              <a:t>Out of the 13,682 songs 12,843 were identified as English with varying probabilities</a:t>
            </a:r>
          </a:p>
          <a:p>
            <a:pPr marL="285750" indent="-285750">
              <a:buFont typeface="Arial" panose="020B0604020202020204" pitchFamily="34" charset="0"/>
              <a:buChar char="•"/>
            </a:pPr>
            <a:r>
              <a:rPr lang="en-US"/>
              <a:t>The class distribution varied across the English songs (see Figure)</a:t>
            </a:r>
          </a:p>
          <a:p>
            <a:pPr marL="285750" indent="-285750">
              <a:buFont typeface="Arial" panose="020B0604020202020204" pitchFamily="34" charset="0"/>
              <a:buChar char="•"/>
            </a:pPr>
            <a:r>
              <a:rPr lang="en-US"/>
              <a:t>We decided to filter for all English songs for which the language prediction probability was greater than 80%</a:t>
            </a:r>
          </a:p>
          <a:p>
            <a:pPr marL="742939" lvl="1" indent="-285750">
              <a:buFont typeface="Arial" panose="020B0604020202020204" pitchFamily="34" charset="0"/>
              <a:buChar char="•"/>
            </a:pPr>
            <a:r>
              <a:rPr lang="en-US" sz="1800"/>
              <a:t>A total of 10,910 songs were retained </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Lyrics Language Detection</a:t>
            </a:r>
          </a:p>
        </p:txBody>
      </p:sp>
      <p:pic>
        <p:nvPicPr>
          <p:cNvPr id="5" name="Picture 4">
            <a:extLst>
              <a:ext uri="{FF2B5EF4-FFF2-40B4-BE49-F238E27FC236}">
                <a16:creationId xmlns:a16="http://schemas.microsoft.com/office/drawing/2014/main" id="{98660FCF-20E3-2829-3E42-F28E931DB18D}"/>
              </a:ext>
            </a:extLst>
          </p:cNvPr>
          <p:cNvPicPr>
            <a:picLocks noChangeAspect="1"/>
          </p:cNvPicPr>
          <p:nvPr/>
        </p:nvPicPr>
        <p:blipFill>
          <a:blip r:embed="rId2"/>
          <a:stretch>
            <a:fillRect/>
          </a:stretch>
        </p:blipFill>
        <p:spPr>
          <a:xfrm>
            <a:off x="7848422" y="2180291"/>
            <a:ext cx="2415331" cy="3790483"/>
          </a:xfrm>
          <a:prstGeom prst="rect">
            <a:avLst/>
          </a:prstGeom>
        </p:spPr>
      </p:pic>
    </p:spTree>
    <p:extLst>
      <p:ext uri="{BB962C8B-B14F-4D97-AF65-F5344CB8AC3E}">
        <p14:creationId xmlns:p14="http://schemas.microsoft.com/office/powerpoint/2010/main" val="138393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a:t>We needed to remove unnecessary information in the lyrics which would not help determine the theme</a:t>
            </a:r>
          </a:p>
          <a:p>
            <a:pPr marL="285750" indent="-285750">
              <a:buFont typeface="Arial" panose="020B0604020202020204" pitchFamily="34" charset="0"/>
              <a:buChar char="•"/>
            </a:pPr>
            <a:r>
              <a:rPr lang="en-US"/>
              <a:t>Phrases like ‘[Chorus]’ , ‘[Verse x]’, ‘[Intro x]’ were removed using regular expressions</a:t>
            </a:r>
          </a:p>
          <a:p>
            <a:pPr marL="285750" indent="-285750">
              <a:buFont typeface="Arial" panose="020B0604020202020204" pitchFamily="34" charset="0"/>
              <a:buChar char="•"/>
            </a:pPr>
            <a:r>
              <a:rPr lang="en-US"/>
              <a:t>The resultant lyrics were then tokenized for the purpose of  Word2Vec dictionary creation</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Lyrics Basic Cleaning and Tokenization</a:t>
            </a:r>
          </a:p>
        </p:txBody>
      </p:sp>
      <p:pic>
        <p:nvPicPr>
          <p:cNvPr id="12" name="Picture 11">
            <a:extLst>
              <a:ext uri="{FF2B5EF4-FFF2-40B4-BE49-F238E27FC236}">
                <a16:creationId xmlns:a16="http://schemas.microsoft.com/office/drawing/2014/main" id="{F050BDB8-E5A1-D669-A497-38D1B5061D32}"/>
              </a:ext>
            </a:extLst>
          </p:cNvPr>
          <p:cNvPicPr>
            <a:picLocks noChangeAspect="1"/>
          </p:cNvPicPr>
          <p:nvPr/>
        </p:nvPicPr>
        <p:blipFill>
          <a:blip r:embed="rId2"/>
          <a:stretch>
            <a:fillRect/>
          </a:stretch>
        </p:blipFill>
        <p:spPr>
          <a:xfrm>
            <a:off x="7789574" y="4969398"/>
            <a:ext cx="2644228" cy="1067900"/>
          </a:xfrm>
          <a:prstGeom prst="rect">
            <a:avLst/>
          </a:prstGeom>
        </p:spPr>
      </p:pic>
      <p:pic>
        <p:nvPicPr>
          <p:cNvPr id="15" name="Picture 14">
            <a:extLst>
              <a:ext uri="{FF2B5EF4-FFF2-40B4-BE49-F238E27FC236}">
                <a16:creationId xmlns:a16="http://schemas.microsoft.com/office/drawing/2014/main" id="{CA64265B-6D51-EE6D-4740-9D4496984306}"/>
              </a:ext>
            </a:extLst>
          </p:cNvPr>
          <p:cNvPicPr>
            <a:picLocks noChangeAspect="1"/>
          </p:cNvPicPr>
          <p:nvPr/>
        </p:nvPicPr>
        <p:blipFill rotWithShape="1">
          <a:blip r:embed="rId3"/>
          <a:srcRect r="66769" b="19209"/>
          <a:stretch/>
        </p:blipFill>
        <p:spPr>
          <a:xfrm>
            <a:off x="7789573" y="2199015"/>
            <a:ext cx="2644230" cy="1067900"/>
          </a:xfrm>
          <a:prstGeom prst="rect">
            <a:avLst/>
          </a:prstGeom>
        </p:spPr>
      </p:pic>
      <p:pic>
        <p:nvPicPr>
          <p:cNvPr id="16" name="Picture 15">
            <a:extLst>
              <a:ext uri="{FF2B5EF4-FFF2-40B4-BE49-F238E27FC236}">
                <a16:creationId xmlns:a16="http://schemas.microsoft.com/office/drawing/2014/main" id="{3440FEB5-CD80-004B-ADB5-F150985D4B94}"/>
              </a:ext>
            </a:extLst>
          </p:cNvPr>
          <p:cNvPicPr>
            <a:picLocks noChangeAspect="1"/>
          </p:cNvPicPr>
          <p:nvPr/>
        </p:nvPicPr>
        <p:blipFill rotWithShape="1">
          <a:blip r:embed="rId3"/>
          <a:srcRect l="66349" b="19208"/>
          <a:stretch/>
        </p:blipFill>
        <p:spPr>
          <a:xfrm>
            <a:off x="7789574" y="3584206"/>
            <a:ext cx="2644228" cy="1067900"/>
          </a:xfrm>
          <a:prstGeom prst="rect">
            <a:avLst/>
          </a:prstGeom>
        </p:spPr>
      </p:pic>
      <p:sp>
        <p:nvSpPr>
          <p:cNvPr id="17" name="Arrow: Down 16">
            <a:extLst>
              <a:ext uri="{FF2B5EF4-FFF2-40B4-BE49-F238E27FC236}">
                <a16:creationId xmlns:a16="http://schemas.microsoft.com/office/drawing/2014/main" id="{62BA4E95-3CB7-CA2A-CC74-6400041E210B}"/>
              </a:ext>
            </a:extLst>
          </p:cNvPr>
          <p:cNvSpPr/>
          <p:nvPr/>
        </p:nvSpPr>
        <p:spPr>
          <a:xfrm>
            <a:off x="8974528" y="3272160"/>
            <a:ext cx="274320" cy="403727"/>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BFF3668-835E-27FC-69CB-7C94763C53F9}"/>
              </a:ext>
            </a:extLst>
          </p:cNvPr>
          <p:cNvSpPr/>
          <p:nvPr/>
        </p:nvSpPr>
        <p:spPr>
          <a:xfrm>
            <a:off x="8974528" y="4655952"/>
            <a:ext cx="274320" cy="403727"/>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381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dirty="0"/>
              <a:t>Now that we have the cleaned lyrics for all English songs, we need to extract the theme features for each song</a:t>
            </a:r>
          </a:p>
          <a:p>
            <a:pPr marL="285750" indent="-285750">
              <a:buFont typeface="Arial" panose="020B0604020202020204" pitchFamily="34" charset="0"/>
              <a:buChar char="•"/>
            </a:pPr>
            <a:r>
              <a:rPr lang="en-US" dirty="0"/>
              <a:t>Given that the lyrics data is still in text format, we need to convert it into a format that the algorithm can make sense of the way humans do</a:t>
            </a:r>
          </a:p>
          <a:p>
            <a:pPr marL="742939" lvl="1" indent="-285750">
              <a:buFont typeface="Arial" panose="020B0604020202020204" pitchFamily="34" charset="0"/>
              <a:buChar char="•"/>
            </a:pPr>
            <a:r>
              <a:rPr lang="en-US" sz="1800" dirty="0"/>
              <a:t>Word embeddings help in that process</a:t>
            </a:r>
          </a:p>
          <a:p>
            <a:pPr marL="742939" lvl="1" indent="-285750">
              <a:buFont typeface="Arial" panose="020B0604020202020204" pitchFamily="34" charset="0"/>
              <a:buChar char="•"/>
            </a:pPr>
            <a:r>
              <a:rPr lang="en-US" sz="1800" dirty="0"/>
              <a:t>Words in natural text are converted into a numerical vector which represents the word</a:t>
            </a:r>
          </a:p>
          <a:p>
            <a:pPr marL="742939" lvl="1" indent="-285750">
              <a:buFont typeface="Arial" panose="020B0604020202020204" pitchFamily="34" charset="0"/>
              <a:buChar char="•"/>
            </a:pPr>
            <a:r>
              <a:rPr lang="en-US" sz="1800" dirty="0"/>
              <a:t>They try to capture characteristics which gives context of a word in a text and the semantic and syntactic similarity, relationship with other words</a:t>
            </a:r>
          </a:p>
          <a:p>
            <a:pPr marL="742939" lvl="1" indent="-285750">
              <a:buFont typeface="Arial" panose="020B0604020202020204" pitchFamily="34" charset="0"/>
              <a:buChar char="•"/>
            </a:pPr>
            <a:r>
              <a:rPr lang="en-US" sz="1800" dirty="0"/>
              <a:t>Mathematically, the cosine similarity between similar vectors (words) should be closer to 1</a:t>
            </a:r>
          </a:p>
          <a:p>
            <a:pPr marL="742939" lvl="1" indent="-285750">
              <a:buFont typeface="Arial" panose="020B0604020202020204" pitchFamily="34" charset="0"/>
              <a:buChar char="•"/>
            </a:pPr>
            <a:endParaRPr lang="en-US" sz="1800" dirty="0"/>
          </a:p>
          <a:p>
            <a:pPr marL="742939" lvl="1" indent="-28575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dirty="0"/>
              <a:t>Theme Extraction – Word Embedding</a:t>
            </a:r>
          </a:p>
        </p:txBody>
      </p:sp>
      <p:pic>
        <p:nvPicPr>
          <p:cNvPr id="5122" name="Picture 2">
            <a:extLst>
              <a:ext uri="{FF2B5EF4-FFF2-40B4-BE49-F238E27FC236}">
                <a16:creationId xmlns:a16="http://schemas.microsoft.com/office/drawing/2014/main" id="{DD9C2EE3-CA9E-5F2D-CB7C-85594FE12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40" r="37474"/>
          <a:stretch/>
        </p:blipFill>
        <p:spPr bwMode="auto">
          <a:xfrm>
            <a:off x="9217152" y="3132775"/>
            <a:ext cx="1992630" cy="23025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FC3284D-5B47-F11C-00B6-16ABF4DFE9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1" r="70114" b="1"/>
          <a:stretch/>
        </p:blipFill>
        <p:spPr bwMode="auto">
          <a:xfrm>
            <a:off x="7297674" y="3132774"/>
            <a:ext cx="1992630" cy="23025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B9208D7-4D19-3856-8D67-8C5253F4FF35}"/>
              </a:ext>
            </a:extLst>
          </p:cNvPr>
          <p:cNvSpPr txBox="1"/>
          <p:nvPr/>
        </p:nvSpPr>
        <p:spPr>
          <a:xfrm>
            <a:off x="7297674" y="5431536"/>
            <a:ext cx="3912108" cy="738664"/>
          </a:xfrm>
          <a:prstGeom prst="rect">
            <a:avLst/>
          </a:prstGeom>
          <a:noFill/>
        </p:spPr>
        <p:txBody>
          <a:bodyPr wrap="square" rtlCol="0">
            <a:spAutoFit/>
          </a:bodyPr>
          <a:lstStyle/>
          <a:p>
            <a:r>
              <a:rPr lang="en-US" sz="1400" dirty="0"/>
              <a:t>Fig – Intuitively plotting word embeddings would ensure that words with similar/closer meaning are close</a:t>
            </a:r>
          </a:p>
        </p:txBody>
      </p:sp>
      <p:pic>
        <p:nvPicPr>
          <p:cNvPr id="7" name="Picture 6">
            <a:extLst>
              <a:ext uri="{FF2B5EF4-FFF2-40B4-BE49-F238E27FC236}">
                <a16:creationId xmlns:a16="http://schemas.microsoft.com/office/drawing/2014/main" id="{50F6BF6D-A428-2AC1-29C1-BC3A6EBC9E2D}"/>
              </a:ext>
            </a:extLst>
          </p:cNvPr>
          <p:cNvPicPr>
            <a:picLocks noChangeAspect="1"/>
          </p:cNvPicPr>
          <p:nvPr/>
        </p:nvPicPr>
        <p:blipFill>
          <a:blip r:embed="rId3"/>
          <a:stretch>
            <a:fillRect/>
          </a:stretch>
        </p:blipFill>
        <p:spPr>
          <a:xfrm>
            <a:off x="7847992" y="2397922"/>
            <a:ext cx="2884624" cy="857395"/>
          </a:xfrm>
          <a:prstGeom prst="rect">
            <a:avLst/>
          </a:prstGeom>
        </p:spPr>
      </p:pic>
    </p:spTree>
    <p:extLst>
      <p:ext uri="{BB962C8B-B14F-4D97-AF65-F5344CB8AC3E}">
        <p14:creationId xmlns:p14="http://schemas.microsoft.com/office/powerpoint/2010/main" val="3580067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dirty="0"/>
              <a:t>Word2Vec was developed by Tomas </a:t>
            </a:r>
            <a:r>
              <a:rPr lang="en-US" dirty="0" err="1"/>
              <a:t>Mikolov</a:t>
            </a:r>
            <a:r>
              <a:rPr lang="en-US" dirty="0"/>
              <a:t> at Google in 2013  and is a very popular technique in Natural Language Processing for generating word embeddings</a:t>
            </a:r>
          </a:p>
          <a:p>
            <a:pPr marL="285750" indent="-285750">
              <a:buFont typeface="Arial" panose="020B0604020202020204" pitchFamily="34" charset="0"/>
              <a:buChar char="•"/>
            </a:pPr>
            <a:r>
              <a:rPr lang="en-US" dirty="0"/>
              <a:t>It is very efficient in grouping similar words closer in a  vector space when given a large enough text dataset and estimating their meaning based on their placement in the text</a:t>
            </a:r>
          </a:p>
          <a:p>
            <a:pPr marL="285750" indent="-285750">
              <a:buFont typeface="Arial" panose="020B0604020202020204" pitchFamily="34" charset="0"/>
              <a:buChar char="•"/>
            </a:pPr>
            <a:r>
              <a:rPr lang="en-US" dirty="0"/>
              <a:t>A simplified example of its capability would be that the word embeddings of – “King”, “Queen”, “Man”, “Woman” , would capture their relationship with each other (see figure) </a:t>
            </a:r>
          </a:p>
          <a:p>
            <a:pPr marL="285750" indent="-285750">
              <a:buFont typeface="Arial" panose="020B0604020202020204" pitchFamily="34" charset="0"/>
              <a:buChar char="•"/>
            </a:pPr>
            <a:r>
              <a:rPr lang="en-US" dirty="0"/>
              <a:t>It achieves this using two methods involving Neural Networks – Continuous Bag of Words (CBOW) and Skip-Gram models </a:t>
            </a:r>
          </a:p>
          <a:p>
            <a:pPr marL="285750" indent="-285750">
              <a:buFont typeface="Arial" panose="020B0604020202020204" pitchFamily="34" charset="0"/>
              <a:buChar char="•"/>
            </a:pPr>
            <a:endParaRPr lang="en-US" dirty="0"/>
          </a:p>
          <a:p>
            <a:pPr marL="742939" lvl="1" indent="-28575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Theme Extraction – Word2Vec</a:t>
            </a:r>
          </a:p>
        </p:txBody>
      </p:sp>
      <p:sp>
        <p:nvSpPr>
          <p:cNvPr id="4" name="TextBox 3">
            <a:extLst>
              <a:ext uri="{FF2B5EF4-FFF2-40B4-BE49-F238E27FC236}">
                <a16:creationId xmlns:a16="http://schemas.microsoft.com/office/drawing/2014/main" id="{2B9208D7-4D19-3856-8D67-8C5253F4FF35}"/>
              </a:ext>
            </a:extLst>
          </p:cNvPr>
          <p:cNvSpPr txBox="1"/>
          <p:nvPr/>
        </p:nvSpPr>
        <p:spPr>
          <a:xfrm>
            <a:off x="6972300" y="4675632"/>
            <a:ext cx="4237482" cy="1308050"/>
          </a:xfrm>
          <a:prstGeom prst="rect">
            <a:avLst/>
          </a:prstGeom>
          <a:noFill/>
        </p:spPr>
        <p:txBody>
          <a:bodyPr wrap="square" rtlCol="0">
            <a:spAutoFit/>
          </a:bodyPr>
          <a:lstStyle/>
          <a:p>
            <a:r>
              <a:rPr lang="en-US" sz="1400"/>
              <a:t>Fig – Here Word2Vec embeddings can capture the relationship – </a:t>
            </a:r>
          </a:p>
          <a:p>
            <a:pPr algn="ctr"/>
            <a:r>
              <a:rPr lang="en-US" sz="1400"/>
              <a:t>King – Man + Woman = Queen</a:t>
            </a:r>
          </a:p>
          <a:p>
            <a:pPr algn="ctr"/>
            <a:r>
              <a:rPr lang="en-US" sz="1400"/>
              <a:t>[5,3] – [2,1]    +   [3,2] =    [6,4]</a:t>
            </a:r>
          </a:p>
          <a:p>
            <a:pPr algn="ctr"/>
            <a:endParaRPr lang="en-US" sz="1400"/>
          </a:p>
          <a:p>
            <a:pPr algn="ctr"/>
            <a:r>
              <a:rPr lang="en-US" sz="900"/>
              <a:t>Source - </a:t>
            </a:r>
            <a:r>
              <a:rPr lang="en-US" sz="900">
                <a:hlinkClick r:id="rId2"/>
              </a:rPr>
              <a:t>https://towardsdatascience.com/word2vec-explained-49c52b4ccb71</a:t>
            </a:r>
            <a:endParaRPr lang="en-US" sz="900"/>
          </a:p>
        </p:txBody>
      </p:sp>
      <p:pic>
        <p:nvPicPr>
          <p:cNvPr id="9" name="Picture 8">
            <a:extLst>
              <a:ext uri="{FF2B5EF4-FFF2-40B4-BE49-F238E27FC236}">
                <a16:creationId xmlns:a16="http://schemas.microsoft.com/office/drawing/2014/main" id="{08CCFDF6-46C7-7B18-2C84-023A025B7A19}"/>
              </a:ext>
            </a:extLst>
          </p:cNvPr>
          <p:cNvPicPr>
            <a:picLocks noChangeAspect="1"/>
          </p:cNvPicPr>
          <p:nvPr/>
        </p:nvPicPr>
        <p:blipFill>
          <a:blip r:embed="rId3"/>
          <a:stretch>
            <a:fillRect/>
          </a:stretch>
        </p:blipFill>
        <p:spPr>
          <a:xfrm>
            <a:off x="7740799" y="2358626"/>
            <a:ext cx="2700485" cy="2140748"/>
          </a:xfrm>
          <a:prstGeom prst="rect">
            <a:avLst/>
          </a:prstGeom>
        </p:spPr>
      </p:pic>
    </p:spTree>
    <p:extLst>
      <p:ext uri="{BB962C8B-B14F-4D97-AF65-F5344CB8AC3E}">
        <p14:creationId xmlns:p14="http://schemas.microsoft.com/office/powerpoint/2010/main" val="250495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p:txBody>
          <a:bodyPr/>
          <a:lstStyle/>
          <a:p>
            <a:pPr marL="285750" indent="-285750">
              <a:buFont typeface="Arial" panose="020B0604020202020204" pitchFamily="34" charset="0"/>
              <a:buChar char="•"/>
            </a:pPr>
            <a:r>
              <a:rPr lang="en-US"/>
              <a:t>We used Word2Vec’s CBOW model to generate word embeddings for lyrics</a:t>
            </a:r>
          </a:p>
          <a:p>
            <a:pPr marL="285750" indent="-285750">
              <a:buFont typeface="Arial" panose="020B0604020202020204" pitchFamily="34" charset="0"/>
              <a:buChar char="•"/>
            </a:pPr>
            <a:r>
              <a:rPr lang="en-US"/>
              <a:t>Word2Vec uses shallow neural networks to learn word embeddings in a CBOW model</a:t>
            </a:r>
          </a:p>
          <a:p>
            <a:pPr marL="742939" lvl="1" indent="-285750">
              <a:buFont typeface="Arial" panose="020B0604020202020204" pitchFamily="34" charset="0"/>
              <a:buChar char="•"/>
            </a:pPr>
            <a:r>
              <a:rPr lang="en-US" sz="1800"/>
              <a:t>It tries to predict a target word using context words (words before and after the target word)</a:t>
            </a:r>
          </a:p>
          <a:p>
            <a:pPr marL="742939" lvl="1" indent="-285750">
              <a:buFont typeface="Arial" panose="020B0604020202020204" pitchFamily="34" charset="0"/>
              <a:buChar char="•"/>
            </a:pPr>
            <a:r>
              <a:rPr lang="en-US" sz="1800"/>
              <a:t>It takes one-hot encodings of the context words as the input and tries to predict the one-hot encoding of the target word</a:t>
            </a:r>
          </a:p>
          <a:p>
            <a:pPr marL="742939" lvl="1" indent="-285750">
              <a:buFont typeface="Arial" panose="020B0604020202020204" pitchFamily="34" charset="0"/>
              <a:buChar char="•"/>
            </a:pPr>
            <a:r>
              <a:rPr lang="en-US" sz="1800"/>
              <a:t>It measures the output error and learns the word embeddings by this process</a:t>
            </a:r>
          </a:p>
          <a:p>
            <a:pPr marL="285750" indent="-285750">
              <a:buFont typeface="Arial" panose="020B0604020202020204" pitchFamily="34" charset="0"/>
              <a:buChar char="•"/>
            </a:pPr>
            <a:r>
              <a:rPr lang="en-US"/>
              <a:t>Skip-gram model also uses a shallow neural network which uses a target word to predict probability of the context words</a:t>
            </a:r>
          </a:p>
          <a:p>
            <a:pPr marL="742939" lvl="1" indent="-285750">
              <a:buFont typeface="Arial" panose="020B0604020202020204" pitchFamily="34" charset="0"/>
              <a:buChar char="•"/>
            </a:pPr>
            <a:endParaRPr lang="en-US" sz="1800"/>
          </a:p>
          <a:p>
            <a:pPr marL="742939" lvl="1" indent="-285750">
              <a:buFont typeface="Arial" panose="020B0604020202020204" pitchFamily="34" charset="0"/>
              <a:buChar char="•"/>
            </a:pPr>
            <a:endParaRPr lang="en-US" sz="1800"/>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Theme Extraction – Continuous Bag of Words (CBOW)</a:t>
            </a:r>
          </a:p>
        </p:txBody>
      </p:sp>
      <p:pic>
        <p:nvPicPr>
          <p:cNvPr id="8194" name="Picture 2">
            <a:extLst>
              <a:ext uri="{FF2B5EF4-FFF2-40B4-BE49-F238E27FC236}">
                <a16:creationId xmlns:a16="http://schemas.microsoft.com/office/drawing/2014/main" id="{9E7865F3-BD51-79EB-91B0-A27EF5417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286" y="2398956"/>
            <a:ext cx="2279141" cy="2988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345D09-DC31-2B9B-F10D-11EBFC301DDD}"/>
              </a:ext>
            </a:extLst>
          </p:cNvPr>
          <p:cNvSpPr txBox="1"/>
          <p:nvPr/>
        </p:nvSpPr>
        <p:spPr>
          <a:xfrm>
            <a:off x="7260336" y="5486400"/>
            <a:ext cx="3822192" cy="246221"/>
          </a:xfrm>
          <a:prstGeom prst="rect">
            <a:avLst/>
          </a:prstGeom>
          <a:noFill/>
        </p:spPr>
        <p:txBody>
          <a:bodyPr wrap="square" rtlCol="0">
            <a:spAutoFit/>
          </a:bodyPr>
          <a:lstStyle/>
          <a:p>
            <a:pPr algn="ctr"/>
            <a:r>
              <a:rPr lang="en-US" sz="1000" dirty="0"/>
              <a:t>Source - </a:t>
            </a:r>
            <a:r>
              <a:rPr lang="en-US" sz="1000" b="0" i="0" u="sng" dirty="0">
                <a:effectLst/>
                <a:latin typeface="sohne"/>
                <a:hlinkClick r:id="rId3"/>
              </a:rPr>
              <a:t>Efficient Estimation of Word Representation in Vector Space</a:t>
            </a:r>
            <a:endParaRPr lang="en-US" sz="1000" dirty="0"/>
          </a:p>
        </p:txBody>
      </p:sp>
    </p:spTree>
    <p:extLst>
      <p:ext uri="{BB962C8B-B14F-4D97-AF65-F5344CB8AC3E}">
        <p14:creationId xmlns:p14="http://schemas.microsoft.com/office/powerpoint/2010/main" val="219859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5EC230-5D44-8A60-F89C-62C82D10247E}"/>
              </a:ext>
            </a:extLst>
          </p:cNvPr>
          <p:cNvSpPr>
            <a:spLocks noGrp="1"/>
          </p:cNvSpPr>
          <p:nvPr>
            <p:ph type="body" idx="10"/>
          </p:nvPr>
        </p:nvSpPr>
        <p:spPr>
          <a:xfrm>
            <a:off x="566929" y="2185416"/>
            <a:ext cx="7461504" cy="3732425"/>
          </a:xfrm>
        </p:spPr>
        <p:txBody>
          <a:bodyPr/>
          <a:lstStyle/>
          <a:p>
            <a:r>
              <a:rPr lang="en-US" sz="1800" dirty="0"/>
              <a:t>The main aim of this project is to efficiently and accurately predict the primary genre of the music by using both audio and lyrical (theme) data.</a:t>
            </a:r>
          </a:p>
          <a:p>
            <a:r>
              <a:rPr lang="en-US" sz="1800" dirty="0"/>
              <a:t>Genre here refers to a conventional category that identifies some pieces of music as belonging to a shared tradition or set of conventions.</a:t>
            </a:r>
          </a:p>
          <a:p>
            <a:r>
              <a:rPr lang="en-US" sz="1800" dirty="0"/>
              <a:t>Example : Rock, Hip-hop, Electronic etc.</a:t>
            </a:r>
          </a:p>
          <a:p>
            <a:r>
              <a:rPr lang="en-US" sz="1800" dirty="0"/>
              <a:t>We will use Deep Learning Algorithms to predict the genre of the music by training them on audio(MFCC) data and lyrical (theme) data</a:t>
            </a:r>
          </a:p>
        </p:txBody>
      </p:sp>
      <p:sp>
        <p:nvSpPr>
          <p:cNvPr id="3" name="Title 2">
            <a:extLst>
              <a:ext uri="{FF2B5EF4-FFF2-40B4-BE49-F238E27FC236}">
                <a16:creationId xmlns:a16="http://schemas.microsoft.com/office/drawing/2014/main" id="{46150570-ED7E-80BF-FE93-434F2FD6BE4E}"/>
              </a:ext>
            </a:extLst>
          </p:cNvPr>
          <p:cNvSpPr>
            <a:spLocks noGrp="1"/>
          </p:cNvSpPr>
          <p:nvPr>
            <p:ph type="title"/>
          </p:nvPr>
        </p:nvSpPr>
        <p:spPr/>
        <p:txBody>
          <a:bodyPr/>
          <a:lstStyle/>
          <a:p>
            <a:r>
              <a:rPr lang="en-US"/>
              <a:t>Aim</a:t>
            </a:r>
          </a:p>
        </p:txBody>
      </p:sp>
      <p:pic>
        <p:nvPicPr>
          <p:cNvPr id="6" name="Graphic 5" descr="Bullseye with solid fill">
            <a:extLst>
              <a:ext uri="{FF2B5EF4-FFF2-40B4-BE49-F238E27FC236}">
                <a16:creationId xmlns:a16="http://schemas.microsoft.com/office/drawing/2014/main" id="{15B94EE3-2B0D-1B40-A768-C23671D4DB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4180" y="2517058"/>
            <a:ext cx="2723536" cy="2723536"/>
          </a:xfrm>
          <a:prstGeom prst="rect">
            <a:avLst/>
          </a:prstGeom>
        </p:spPr>
      </p:pic>
    </p:spTree>
    <p:extLst>
      <p:ext uri="{BB962C8B-B14F-4D97-AF65-F5344CB8AC3E}">
        <p14:creationId xmlns:p14="http://schemas.microsoft.com/office/powerpoint/2010/main" val="12522818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919159"/>
          </a:xfrm>
        </p:spPr>
        <p:txBody>
          <a:bodyPr/>
          <a:lstStyle/>
          <a:p>
            <a:pPr marL="285750" indent="-285750">
              <a:buFont typeface="Arial" panose="020B0604020202020204" pitchFamily="34" charset="0"/>
              <a:buChar char="•"/>
            </a:pPr>
            <a:r>
              <a:rPr lang="en-US"/>
              <a:t>We created two CBOW models of 250 and 125 vector dimensions to use with the 250 vectors and 125 vectors audio features data respectively</a:t>
            </a:r>
          </a:p>
          <a:p>
            <a:pPr marL="742939" lvl="1" indent="-285750">
              <a:buFont typeface="Arial" panose="020B0604020202020204" pitchFamily="34" charset="0"/>
              <a:buChar char="•"/>
            </a:pPr>
            <a:endParaRPr lang="en-US"/>
          </a:p>
          <a:p>
            <a:pPr marL="742939" lvl="1"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Theme Extraction – Continuous Bag of Words (CBOW)</a:t>
            </a:r>
          </a:p>
        </p:txBody>
      </p:sp>
      <p:sp>
        <p:nvSpPr>
          <p:cNvPr id="5" name="TextBox 4">
            <a:extLst>
              <a:ext uri="{FF2B5EF4-FFF2-40B4-BE49-F238E27FC236}">
                <a16:creationId xmlns:a16="http://schemas.microsoft.com/office/drawing/2014/main" id="{A9345D09-DC31-2B9B-F10D-11EBFC301DDD}"/>
              </a:ext>
            </a:extLst>
          </p:cNvPr>
          <p:cNvSpPr txBox="1"/>
          <p:nvPr/>
        </p:nvSpPr>
        <p:spPr>
          <a:xfrm>
            <a:off x="2053579" y="5856635"/>
            <a:ext cx="8084842" cy="246221"/>
          </a:xfrm>
          <a:prstGeom prst="rect">
            <a:avLst/>
          </a:prstGeom>
          <a:noFill/>
        </p:spPr>
        <p:txBody>
          <a:bodyPr wrap="square" rtlCol="0">
            <a:spAutoFit/>
          </a:bodyPr>
          <a:lstStyle/>
          <a:p>
            <a:pPr algn="ctr"/>
            <a:r>
              <a:rPr lang="en-US" sz="1000"/>
              <a:t>Fig – Words similar to “love” in 250 dimensions (LEFT) and 125 dimensions (RIGHT) Word2Vec model’s vocabulary and their similarity score</a:t>
            </a:r>
          </a:p>
        </p:txBody>
      </p:sp>
      <p:grpSp>
        <p:nvGrpSpPr>
          <p:cNvPr id="9" name="Group 8">
            <a:extLst>
              <a:ext uri="{FF2B5EF4-FFF2-40B4-BE49-F238E27FC236}">
                <a16:creationId xmlns:a16="http://schemas.microsoft.com/office/drawing/2014/main" id="{99428F66-747F-A096-879E-E392E269F6C7}"/>
              </a:ext>
            </a:extLst>
          </p:cNvPr>
          <p:cNvGrpSpPr/>
          <p:nvPr/>
        </p:nvGrpSpPr>
        <p:grpSpPr>
          <a:xfrm>
            <a:off x="2053579" y="3243027"/>
            <a:ext cx="8084842" cy="2479003"/>
            <a:chOff x="2070034" y="3243027"/>
            <a:chExt cx="8084842" cy="2479003"/>
          </a:xfrm>
        </p:grpSpPr>
        <p:pic>
          <p:nvPicPr>
            <p:cNvPr id="6" name="Picture 5">
              <a:extLst>
                <a:ext uri="{FF2B5EF4-FFF2-40B4-BE49-F238E27FC236}">
                  <a16:creationId xmlns:a16="http://schemas.microsoft.com/office/drawing/2014/main" id="{6F378672-6D0E-84F5-EB9F-8BB4A2B82E2A}"/>
                </a:ext>
              </a:extLst>
            </p:cNvPr>
            <p:cNvPicPr>
              <a:picLocks noChangeAspect="1"/>
            </p:cNvPicPr>
            <p:nvPr/>
          </p:nvPicPr>
          <p:blipFill>
            <a:blip r:embed="rId2"/>
            <a:stretch>
              <a:fillRect/>
            </a:stretch>
          </p:blipFill>
          <p:spPr>
            <a:xfrm>
              <a:off x="2070034" y="3243027"/>
              <a:ext cx="3715070" cy="2479003"/>
            </a:xfrm>
            <a:prstGeom prst="rect">
              <a:avLst/>
            </a:prstGeom>
          </p:spPr>
        </p:pic>
        <p:pic>
          <p:nvPicPr>
            <p:cNvPr id="8" name="Picture 7">
              <a:extLst>
                <a:ext uri="{FF2B5EF4-FFF2-40B4-BE49-F238E27FC236}">
                  <a16:creationId xmlns:a16="http://schemas.microsoft.com/office/drawing/2014/main" id="{79413ACA-8B00-EEE9-927A-96756E16C0B0}"/>
                </a:ext>
              </a:extLst>
            </p:cNvPr>
            <p:cNvPicPr>
              <a:picLocks noChangeAspect="1"/>
            </p:cNvPicPr>
            <p:nvPr/>
          </p:nvPicPr>
          <p:blipFill rotWithShape="1">
            <a:blip r:embed="rId3"/>
            <a:srcRect b="824"/>
            <a:stretch/>
          </p:blipFill>
          <p:spPr>
            <a:xfrm>
              <a:off x="6130789" y="3243028"/>
              <a:ext cx="4024087" cy="2479002"/>
            </a:xfrm>
            <a:prstGeom prst="rect">
              <a:avLst/>
            </a:prstGeom>
          </p:spPr>
        </p:pic>
      </p:grpSp>
    </p:spTree>
    <p:extLst>
      <p:ext uri="{BB962C8B-B14F-4D97-AF65-F5344CB8AC3E}">
        <p14:creationId xmlns:p14="http://schemas.microsoft.com/office/powerpoint/2010/main" val="192215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6402832" cy="3790483"/>
          </a:xfrm>
        </p:spPr>
        <p:txBody>
          <a:bodyPr/>
          <a:lstStyle/>
          <a:p>
            <a:pPr marL="285750" indent="-285750">
              <a:buFont typeface="Arial" panose="020B0604020202020204" pitchFamily="34" charset="0"/>
              <a:buChar char="•"/>
            </a:pPr>
            <a:r>
              <a:rPr lang="en-US"/>
              <a:t>After creating the Word2Vec models, we needed to determine the theme words from songs lyrics</a:t>
            </a:r>
          </a:p>
          <a:p>
            <a:pPr marL="285750" indent="-285750">
              <a:buFont typeface="Arial" panose="020B0604020202020204" pitchFamily="34" charset="0"/>
              <a:buChar char="•"/>
            </a:pPr>
            <a:r>
              <a:rPr lang="en-US"/>
              <a:t>We used our own algorithm for this</a:t>
            </a:r>
          </a:p>
          <a:p>
            <a:pPr marL="742939" lvl="1" indent="-285750">
              <a:buFont typeface="Arial" panose="020B0604020202020204" pitchFamily="34" charset="0"/>
              <a:buChar char="•"/>
            </a:pPr>
            <a:r>
              <a:rPr lang="en-US" sz="1800"/>
              <a:t>We removed stop words (words like ‘a’, ‘the’ </a:t>
            </a:r>
            <a:r>
              <a:rPr lang="en-US" sz="1800" err="1"/>
              <a:t>etc</a:t>
            </a:r>
            <a:r>
              <a:rPr lang="en-US" sz="1800"/>
              <a:t>) using NLTK’s </a:t>
            </a:r>
            <a:r>
              <a:rPr lang="en-US" sz="1800" err="1"/>
              <a:t>stopwords</a:t>
            </a:r>
            <a:r>
              <a:rPr lang="en-US" sz="1800"/>
              <a:t> module from each lyric</a:t>
            </a:r>
          </a:p>
          <a:p>
            <a:pPr marL="742939" lvl="1" indent="-285750">
              <a:buFont typeface="Arial" panose="020B0604020202020204" pitchFamily="34" charset="0"/>
              <a:buChar char="•"/>
            </a:pPr>
            <a:r>
              <a:rPr lang="en-US" sz="1800"/>
              <a:t>From the resultant list of tokens, we took the 5 most repeating tokens</a:t>
            </a:r>
          </a:p>
          <a:p>
            <a:pPr marL="742939" lvl="1" indent="-285750">
              <a:buFont typeface="Arial" panose="020B0604020202020204" pitchFamily="34" charset="0"/>
              <a:buChar char="•"/>
            </a:pPr>
            <a:r>
              <a:rPr lang="en-US" sz="1800"/>
              <a:t>We used the CBOW model’s word embeddings for these 5 tokens as our theme features</a:t>
            </a:r>
          </a:p>
          <a:p>
            <a:pPr marL="285750" indent="-285750">
              <a:buFont typeface="Arial" panose="020B0604020202020204" pitchFamily="34" charset="0"/>
              <a:buChar char="•"/>
            </a:pPr>
            <a:r>
              <a:rPr lang="en-US"/>
              <a:t>This process was repeated for both 250 dim and 125 dim data</a:t>
            </a:r>
          </a:p>
          <a:p>
            <a:pPr marL="285750" indent="-285750">
              <a:buFont typeface="Arial" panose="020B0604020202020204" pitchFamily="34" charset="0"/>
              <a:buChar char="•"/>
            </a:pPr>
            <a:r>
              <a:rPr lang="en-US"/>
              <a:t>The theme features can now be combined with audio features</a:t>
            </a:r>
          </a:p>
          <a:p>
            <a:pPr marL="742939" lvl="1" indent="-285750">
              <a:buFont typeface="Arial" panose="020B0604020202020204" pitchFamily="34" charset="0"/>
              <a:buChar char="•"/>
            </a:pPr>
            <a:endParaRPr lang="en-US" sz="1800"/>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Theme Extraction – Determine the theme vectors</a:t>
            </a:r>
          </a:p>
        </p:txBody>
      </p:sp>
      <p:grpSp>
        <p:nvGrpSpPr>
          <p:cNvPr id="22" name="Group 21">
            <a:extLst>
              <a:ext uri="{FF2B5EF4-FFF2-40B4-BE49-F238E27FC236}">
                <a16:creationId xmlns:a16="http://schemas.microsoft.com/office/drawing/2014/main" id="{66693653-3D4C-A067-9F93-27E6603AD040}"/>
              </a:ext>
            </a:extLst>
          </p:cNvPr>
          <p:cNvGrpSpPr/>
          <p:nvPr/>
        </p:nvGrpSpPr>
        <p:grpSpPr>
          <a:xfrm>
            <a:off x="7353215" y="2420911"/>
            <a:ext cx="3740404" cy="3585034"/>
            <a:chOff x="7786031" y="2206166"/>
            <a:chExt cx="3740404" cy="3585034"/>
          </a:xfrm>
        </p:grpSpPr>
        <p:pic>
          <p:nvPicPr>
            <p:cNvPr id="8" name="Picture 7">
              <a:extLst>
                <a:ext uri="{FF2B5EF4-FFF2-40B4-BE49-F238E27FC236}">
                  <a16:creationId xmlns:a16="http://schemas.microsoft.com/office/drawing/2014/main" id="{E087B2C7-4E97-975C-EB14-45681CB6B03D}"/>
                </a:ext>
              </a:extLst>
            </p:cNvPr>
            <p:cNvPicPr>
              <a:picLocks noChangeAspect="1"/>
            </p:cNvPicPr>
            <p:nvPr/>
          </p:nvPicPr>
          <p:blipFill rotWithShape="1">
            <a:blip r:embed="rId2"/>
            <a:srcRect b="40802"/>
            <a:stretch/>
          </p:blipFill>
          <p:spPr>
            <a:xfrm>
              <a:off x="7786031" y="5214355"/>
              <a:ext cx="3740404" cy="576845"/>
            </a:xfrm>
            <a:prstGeom prst="rect">
              <a:avLst/>
            </a:prstGeom>
          </p:spPr>
        </p:pic>
        <p:pic>
          <p:nvPicPr>
            <p:cNvPr id="10" name="Picture 9">
              <a:extLst>
                <a:ext uri="{FF2B5EF4-FFF2-40B4-BE49-F238E27FC236}">
                  <a16:creationId xmlns:a16="http://schemas.microsoft.com/office/drawing/2014/main" id="{1BFE510A-9212-A37D-2808-20D6FF5FEAF5}"/>
                </a:ext>
              </a:extLst>
            </p:cNvPr>
            <p:cNvPicPr>
              <a:picLocks noChangeAspect="1"/>
            </p:cNvPicPr>
            <p:nvPr/>
          </p:nvPicPr>
          <p:blipFill rotWithShape="1">
            <a:blip r:embed="rId3"/>
            <a:srcRect b="42279"/>
            <a:stretch/>
          </p:blipFill>
          <p:spPr>
            <a:xfrm>
              <a:off x="8898602" y="4210694"/>
              <a:ext cx="1515263" cy="670305"/>
            </a:xfrm>
            <a:prstGeom prst="rect">
              <a:avLst/>
            </a:prstGeom>
          </p:spPr>
        </p:pic>
        <p:sp>
          <p:nvSpPr>
            <p:cNvPr id="11" name="Arrow: Down 10">
              <a:extLst>
                <a:ext uri="{FF2B5EF4-FFF2-40B4-BE49-F238E27FC236}">
                  <a16:creationId xmlns:a16="http://schemas.microsoft.com/office/drawing/2014/main" id="{E710971C-81EF-5F7B-045A-69392F6A906A}"/>
                </a:ext>
              </a:extLst>
            </p:cNvPr>
            <p:cNvSpPr/>
            <p:nvPr/>
          </p:nvSpPr>
          <p:spPr>
            <a:xfrm>
              <a:off x="9519073" y="2873677"/>
              <a:ext cx="274320" cy="333356"/>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4F4F00-5BED-97F8-2305-9634232A9324}"/>
                </a:ext>
              </a:extLst>
            </p:cNvPr>
            <p:cNvPicPr>
              <a:picLocks noChangeAspect="1"/>
            </p:cNvPicPr>
            <p:nvPr/>
          </p:nvPicPr>
          <p:blipFill rotWithShape="1">
            <a:blip r:embed="rId4"/>
            <a:srcRect l="40086" b="42418"/>
            <a:stretch/>
          </p:blipFill>
          <p:spPr>
            <a:xfrm>
              <a:off x="9004669" y="3207033"/>
              <a:ext cx="1303128" cy="670305"/>
            </a:xfrm>
            <a:prstGeom prst="rect">
              <a:avLst/>
            </a:prstGeom>
          </p:spPr>
        </p:pic>
        <p:pic>
          <p:nvPicPr>
            <p:cNvPr id="15" name="Picture 14">
              <a:extLst>
                <a:ext uri="{FF2B5EF4-FFF2-40B4-BE49-F238E27FC236}">
                  <a16:creationId xmlns:a16="http://schemas.microsoft.com/office/drawing/2014/main" id="{0CBE28C0-0949-AA04-53A3-1F72547340A5}"/>
                </a:ext>
              </a:extLst>
            </p:cNvPr>
            <p:cNvPicPr>
              <a:picLocks noChangeAspect="1"/>
            </p:cNvPicPr>
            <p:nvPr/>
          </p:nvPicPr>
          <p:blipFill rotWithShape="1">
            <a:blip r:embed="rId4"/>
            <a:srcRect r="59914" b="42520"/>
            <a:stretch/>
          </p:blipFill>
          <p:spPr>
            <a:xfrm>
              <a:off x="9221346" y="2206166"/>
              <a:ext cx="869774" cy="667511"/>
            </a:xfrm>
            <a:prstGeom prst="rect">
              <a:avLst/>
            </a:prstGeom>
          </p:spPr>
        </p:pic>
        <p:sp>
          <p:nvSpPr>
            <p:cNvPr id="20" name="Arrow: Down 19">
              <a:extLst>
                <a:ext uri="{FF2B5EF4-FFF2-40B4-BE49-F238E27FC236}">
                  <a16:creationId xmlns:a16="http://schemas.microsoft.com/office/drawing/2014/main" id="{DFC62CDA-892B-8AC1-B552-3105AF8B0A29}"/>
                </a:ext>
              </a:extLst>
            </p:cNvPr>
            <p:cNvSpPr/>
            <p:nvPr/>
          </p:nvSpPr>
          <p:spPr>
            <a:xfrm>
              <a:off x="9519073" y="3877338"/>
              <a:ext cx="274320" cy="330562"/>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739357BB-04E3-5006-ABED-451FEC2F33B8}"/>
                </a:ext>
              </a:extLst>
            </p:cNvPr>
            <p:cNvSpPr/>
            <p:nvPr/>
          </p:nvSpPr>
          <p:spPr>
            <a:xfrm>
              <a:off x="9519073" y="4880999"/>
              <a:ext cx="274320" cy="322209"/>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0119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CC4F-9691-098C-8B64-96796B4CDBD7}"/>
              </a:ext>
            </a:extLst>
          </p:cNvPr>
          <p:cNvSpPr>
            <a:spLocks noGrp="1"/>
          </p:cNvSpPr>
          <p:nvPr>
            <p:ph type="ctrTitle"/>
          </p:nvPr>
        </p:nvSpPr>
        <p:spPr/>
        <p:txBody>
          <a:bodyPr/>
          <a:lstStyle/>
          <a:p>
            <a:r>
              <a:rPr lang="en-GB"/>
              <a:t>DATASET PRE-PROCESSING</a:t>
            </a:r>
          </a:p>
        </p:txBody>
      </p:sp>
      <p:sp>
        <p:nvSpPr>
          <p:cNvPr id="3" name="Subtitle 2">
            <a:extLst>
              <a:ext uri="{FF2B5EF4-FFF2-40B4-BE49-F238E27FC236}">
                <a16:creationId xmlns:a16="http://schemas.microsoft.com/office/drawing/2014/main" id="{58D45214-1C4E-1A56-55E1-46AB420F9BEA}"/>
              </a:ext>
            </a:extLst>
          </p:cNvPr>
          <p:cNvSpPr>
            <a:spLocks noGrp="1"/>
          </p:cNvSpPr>
          <p:nvPr>
            <p:ph type="subTitle" idx="1"/>
          </p:nvPr>
        </p:nvSpPr>
        <p:spPr/>
        <p:txBody>
          <a:bodyPr/>
          <a:lstStyle/>
          <a:p>
            <a:r>
              <a:rPr lang="en-GB"/>
              <a:t>Phase 3 – Final Dataset Creation</a:t>
            </a:r>
          </a:p>
        </p:txBody>
      </p:sp>
    </p:spTree>
    <p:extLst>
      <p:ext uri="{BB962C8B-B14F-4D97-AF65-F5344CB8AC3E}">
        <p14:creationId xmlns:p14="http://schemas.microsoft.com/office/powerpoint/2010/main" val="10973979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D7AD-0B36-711D-AA42-53EAC15497E1}"/>
              </a:ext>
            </a:extLst>
          </p:cNvPr>
          <p:cNvSpPr>
            <a:spLocks noGrp="1"/>
          </p:cNvSpPr>
          <p:nvPr>
            <p:ph type="title"/>
          </p:nvPr>
        </p:nvSpPr>
        <p:spPr/>
        <p:txBody>
          <a:bodyPr/>
          <a:lstStyle/>
          <a:p>
            <a:r>
              <a:rPr lang="en-US"/>
              <a:t>Merging of two features		 </a:t>
            </a:r>
          </a:p>
        </p:txBody>
      </p:sp>
      <p:sp>
        <p:nvSpPr>
          <p:cNvPr id="3" name="Content Placeholder 2">
            <a:extLst>
              <a:ext uri="{FF2B5EF4-FFF2-40B4-BE49-F238E27FC236}">
                <a16:creationId xmlns:a16="http://schemas.microsoft.com/office/drawing/2014/main" id="{50EDC014-733E-6DBF-36C5-1C8ADF1E005B}"/>
              </a:ext>
            </a:extLst>
          </p:cNvPr>
          <p:cNvSpPr>
            <a:spLocks noGrp="1"/>
          </p:cNvSpPr>
          <p:nvPr>
            <p:ph idx="1"/>
          </p:nvPr>
        </p:nvSpPr>
        <p:spPr/>
        <p:txBody>
          <a:bodyPr vert="horz" lIns="91440" tIns="45720" rIns="91440" bIns="45720" rtlCol="0" anchor="t">
            <a:normAutofit/>
          </a:bodyPr>
          <a:lstStyle/>
          <a:p>
            <a:r>
              <a:rPr lang="en-US">
                <a:latin typeface="Arial"/>
                <a:cs typeface="Arial"/>
              </a:rPr>
              <a:t>At this point, we have two CSV files, one with audio features and one with theme/lyrical features.</a:t>
            </a:r>
          </a:p>
          <a:p>
            <a:r>
              <a:rPr lang="en-US">
                <a:latin typeface="Arial"/>
                <a:cs typeface="Arial"/>
              </a:rPr>
              <a:t>We remove extra columns and duplicate the theme features to be the same number of audio features with respect to the split.</a:t>
            </a:r>
          </a:p>
          <a:p>
            <a:r>
              <a:rPr lang="en-US">
                <a:latin typeface="Arial"/>
                <a:cs typeface="Arial"/>
              </a:rPr>
              <a:t>We finally merge both datasets and check the genre counts. While it was mostly balanced, Rock and Electronic were too high, so we cut them by half</a:t>
            </a:r>
          </a:p>
          <a:p>
            <a:r>
              <a:rPr lang="en-US">
                <a:latin typeface="Arial"/>
                <a:cs typeface="Arial"/>
              </a:rPr>
              <a:t>The final dataset contains both audio and theme features. For pure audio models, we drop lyrical features</a:t>
            </a:r>
          </a:p>
          <a:p>
            <a:r>
              <a:rPr lang="en-US">
                <a:latin typeface="Arial"/>
                <a:cs typeface="Arial"/>
              </a:rPr>
              <a:t>The entire process flow has been visualized in the next slide.</a:t>
            </a:r>
            <a:endParaRPr lang="en-US"/>
          </a:p>
        </p:txBody>
      </p:sp>
    </p:spTree>
    <p:extLst>
      <p:ext uri="{BB962C8B-B14F-4D97-AF65-F5344CB8AC3E}">
        <p14:creationId xmlns:p14="http://schemas.microsoft.com/office/powerpoint/2010/main" val="1457312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10;&#10;Description automatically generated">
            <a:extLst>
              <a:ext uri="{FF2B5EF4-FFF2-40B4-BE49-F238E27FC236}">
                <a16:creationId xmlns:a16="http://schemas.microsoft.com/office/drawing/2014/main" id="{E314DDDD-EF73-C24D-D709-22F03DEBDBF0}"/>
              </a:ext>
            </a:extLst>
          </p:cNvPr>
          <p:cNvPicPr>
            <a:picLocks noChangeAspect="1"/>
          </p:cNvPicPr>
          <p:nvPr/>
        </p:nvPicPr>
        <p:blipFill>
          <a:blip r:embed="rId2"/>
          <a:stretch>
            <a:fillRect/>
          </a:stretch>
        </p:blipFill>
        <p:spPr>
          <a:xfrm>
            <a:off x="3206367" y="1115648"/>
            <a:ext cx="5779267" cy="5531266"/>
          </a:xfrm>
          <a:prstGeom prst="rect">
            <a:avLst/>
          </a:prstGeom>
          <a:noFill/>
          <a:ln>
            <a:solidFill>
              <a:schemeClr val="bg1"/>
            </a:solidFill>
          </a:ln>
        </p:spPr>
      </p:pic>
    </p:spTree>
    <p:extLst>
      <p:ext uri="{BB962C8B-B14F-4D97-AF65-F5344CB8AC3E}">
        <p14:creationId xmlns:p14="http://schemas.microsoft.com/office/powerpoint/2010/main" val="755254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D5BE9CF-4A8D-2FC2-8CA0-42854ED32E2E}"/>
              </a:ext>
            </a:extLst>
          </p:cNvPr>
          <p:cNvSpPr txBox="1">
            <a:spLocks/>
          </p:cNvSpPr>
          <p:nvPr/>
        </p:nvSpPr>
        <p:spPr>
          <a:xfrm>
            <a:off x="6201747" y="2354289"/>
            <a:ext cx="5702559" cy="353711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125 </a:t>
            </a:r>
            <a:r>
              <a:rPr lang="en-US" sz="1800" err="1"/>
              <a:t>Vec</a:t>
            </a:r>
            <a:r>
              <a:rPr lang="en-US" sz="1800"/>
              <a:t> Dataset</a:t>
            </a:r>
          </a:p>
          <a:p>
            <a:pPr lvl="1"/>
            <a:r>
              <a:rPr lang="en-US" sz="1800">
                <a:latin typeface="Arial"/>
                <a:cs typeface="Arial"/>
              </a:rPr>
              <a:t>Total songs – 53800</a:t>
            </a:r>
            <a:endParaRPr lang="en-US" sz="1800"/>
          </a:p>
          <a:p>
            <a:pPr lvl="1"/>
            <a:r>
              <a:rPr lang="en-US" sz="1800"/>
              <a:t>Genre counts</a:t>
            </a:r>
          </a:p>
        </p:txBody>
      </p:sp>
      <p:sp>
        <p:nvSpPr>
          <p:cNvPr id="2" name="Title 1">
            <a:extLst>
              <a:ext uri="{FF2B5EF4-FFF2-40B4-BE49-F238E27FC236}">
                <a16:creationId xmlns:a16="http://schemas.microsoft.com/office/drawing/2014/main" id="{ADE749B6-50AB-B94E-6E4E-5921A5AC9B99}"/>
              </a:ext>
            </a:extLst>
          </p:cNvPr>
          <p:cNvSpPr>
            <a:spLocks noGrp="1"/>
          </p:cNvSpPr>
          <p:nvPr>
            <p:ph type="title"/>
          </p:nvPr>
        </p:nvSpPr>
        <p:spPr/>
        <p:txBody>
          <a:bodyPr/>
          <a:lstStyle/>
          <a:p>
            <a:r>
              <a:rPr lang="en-US"/>
              <a:t>Final Dataset Specifications	</a:t>
            </a:r>
          </a:p>
        </p:txBody>
      </p:sp>
      <p:sp>
        <p:nvSpPr>
          <p:cNvPr id="3" name="Content Placeholder 2">
            <a:extLst>
              <a:ext uri="{FF2B5EF4-FFF2-40B4-BE49-F238E27FC236}">
                <a16:creationId xmlns:a16="http://schemas.microsoft.com/office/drawing/2014/main" id="{903E6C34-050B-10F7-26EC-CEF3A031D4B5}"/>
              </a:ext>
            </a:extLst>
          </p:cNvPr>
          <p:cNvSpPr>
            <a:spLocks noGrp="1"/>
          </p:cNvSpPr>
          <p:nvPr>
            <p:ph idx="1"/>
          </p:nvPr>
        </p:nvSpPr>
        <p:spPr>
          <a:xfrm>
            <a:off x="838200" y="2341265"/>
            <a:ext cx="5702559" cy="3537117"/>
          </a:xfrm>
        </p:spPr>
        <p:txBody>
          <a:bodyPr>
            <a:normAutofit/>
          </a:bodyPr>
          <a:lstStyle/>
          <a:p>
            <a:r>
              <a:rPr lang="en-US" sz="1800"/>
              <a:t>250 </a:t>
            </a:r>
            <a:r>
              <a:rPr lang="en-US" sz="1800" err="1"/>
              <a:t>Vec</a:t>
            </a:r>
            <a:r>
              <a:rPr lang="en-US" sz="1800"/>
              <a:t> Dataset</a:t>
            </a:r>
          </a:p>
          <a:p>
            <a:pPr lvl="1"/>
            <a:r>
              <a:rPr lang="en-US" sz="1800"/>
              <a:t>Total songs – 26900</a:t>
            </a:r>
          </a:p>
          <a:p>
            <a:pPr lvl="1"/>
            <a:r>
              <a:rPr lang="en-US" sz="1800"/>
              <a:t>Genre counts</a:t>
            </a:r>
          </a:p>
        </p:txBody>
      </p:sp>
      <p:pic>
        <p:nvPicPr>
          <p:cNvPr id="8" name="Picture 7" descr="Text&#10;&#10;Description automatically generated with medium confidence">
            <a:extLst>
              <a:ext uri="{FF2B5EF4-FFF2-40B4-BE49-F238E27FC236}">
                <a16:creationId xmlns:a16="http://schemas.microsoft.com/office/drawing/2014/main" id="{25A40976-49B7-5D3B-E2ED-8C8D0679D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6" y="3583841"/>
            <a:ext cx="2989618" cy="2202876"/>
          </a:xfrm>
          <a:prstGeom prst="rect">
            <a:avLst/>
          </a:prstGeom>
        </p:spPr>
      </p:pic>
      <p:pic>
        <p:nvPicPr>
          <p:cNvPr id="12" name="Picture 11" descr="Text&#10;&#10;Description automatically generated">
            <a:extLst>
              <a:ext uri="{FF2B5EF4-FFF2-40B4-BE49-F238E27FC236}">
                <a16:creationId xmlns:a16="http://schemas.microsoft.com/office/drawing/2014/main" id="{6055F07D-B882-99FF-C8E7-5DEB1843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505" y="3590993"/>
            <a:ext cx="3053988" cy="2195724"/>
          </a:xfrm>
          <a:prstGeom prst="rect">
            <a:avLst/>
          </a:prstGeom>
        </p:spPr>
      </p:pic>
    </p:spTree>
    <p:extLst>
      <p:ext uri="{BB962C8B-B14F-4D97-AF65-F5344CB8AC3E}">
        <p14:creationId xmlns:p14="http://schemas.microsoft.com/office/powerpoint/2010/main" val="27579050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a:lstStyle/>
          <a:p>
            <a:r>
              <a:rPr lang="en-US"/>
              <a:t>Part 0 – Precursor Experiments</a:t>
            </a:r>
          </a:p>
        </p:txBody>
      </p:sp>
    </p:spTree>
    <p:extLst>
      <p:ext uri="{BB962C8B-B14F-4D97-AF65-F5344CB8AC3E}">
        <p14:creationId xmlns:p14="http://schemas.microsoft.com/office/powerpoint/2010/main" val="1622354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0484A1-F326-6085-FB79-122958479139}"/>
              </a:ext>
            </a:extLst>
          </p:cNvPr>
          <p:cNvSpPr>
            <a:spLocks noGrp="1"/>
          </p:cNvSpPr>
          <p:nvPr>
            <p:ph type="body" idx="10"/>
          </p:nvPr>
        </p:nvSpPr>
        <p:spPr>
          <a:xfrm>
            <a:off x="566928" y="2185166"/>
            <a:ext cx="8557757" cy="3732425"/>
          </a:xfrm>
        </p:spPr>
        <p:txBody>
          <a:bodyPr>
            <a:noAutofit/>
          </a:bodyPr>
          <a:lstStyle/>
          <a:p>
            <a:r>
              <a:rPr lang="en-US" sz="1800"/>
              <a:t>Before creating parallel neural networks or split neural networks, we tried working on single neural networks which had only one input.</a:t>
            </a:r>
          </a:p>
          <a:p>
            <a:r>
              <a:rPr lang="en-US" sz="1800"/>
              <a:t>The audio features and lyrical features were concatenated and fed to the network. The network performed very poorly compared to the later split neural networks.</a:t>
            </a:r>
          </a:p>
          <a:p>
            <a:r>
              <a:rPr lang="en-US" sz="1800"/>
              <a:t>The main reason according to us for the poor performance is that models treated both types of features as the same thus making it more difficult to learn. In split neural networks, there is an isolation in the beginning thus driving a more effective training</a:t>
            </a:r>
          </a:p>
          <a:p>
            <a:r>
              <a:rPr lang="en-US" sz="1800"/>
              <a:t>For ML baseline, we tried logistic regression. Model found it very difficult to converge due to high dimension of data</a:t>
            </a:r>
          </a:p>
        </p:txBody>
      </p:sp>
      <p:sp>
        <p:nvSpPr>
          <p:cNvPr id="2" name="Title 1">
            <a:extLst>
              <a:ext uri="{FF2B5EF4-FFF2-40B4-BE49-F238E27FC236}">
                <a16:creationId xmlns:a16="http://schemas.microsoft.com/office/drawing/2014/main" id="{4D754BF1-EEF4-24AF-2F49-537E64DF5582}"/>
              </a:ext>
            </a:extLst>
          </p:cNvPr>
          <p:cNvSpPr>
            <a:spLocks noGrp="1"/>
          </p:cNvSpPr>
          <p:nvPr>
            <p:ph type="title"/>
          </p:nvPr>
        </p:nvSpPr>
        <p:spPr/>
        <p:txBody>
          <a:bodyPr/>
          <a:lstStyle/>
          <a:p>
            <a:r>
              <a:rPr lang="en-US"/>
              <a:t>Precursor experiments	</a:t>
            </a:r>
          </a:p>
        </p:txBody>
      </p:sp>
    </p:spTree>
    <p:extLst>
      <p:ext uri="{BB962C8B-B14F-4D97-AF65-F5344CB8AC3E}">
        <p14:creationId xmlns:p14="http://schemas.microsoft.com/office/powerpoint/2010/main" val="2943723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A5C36-E6FF-B729-E04F-95F268C9EED8}"/>
              </a:ext>
            </a:extLst>
          </p:cNvPr>
          <p:cNvSpPr>
            <a:spLocks noGrp="1"/>
          </p:cNvSpPr>
          <p:nvPr>
            <p:ph type="body" idx="10"/>
          </p:nvPr>
        </p:nvSpPr>
        <p:spPr/>
        <p:txBody>
          <a:bodyPr vert="horz" lIns="182880" tIns="45720" rIns="182880" bIns="45720" rtlCol="0" anchor="t">
            <a:noAutofit/>
          </a:bodyPr>
          <a:lstStyle/>
          <a:p>
            <a:r>
              <a:rPr lang="en-US" dirty="0"/>
              <a:t>The data was split in the following ratio for model building</a:t>
            </a:r>
          </a:p>
          <a:p>
            <a:pPr marL="799465" lvl="1" indent="-342900">
              <a:buFont typeface="Arial" panose="020B0604020202020204" pitchFamily="34" charset="0"/>
              <a:buChar char="•"/>
            </a:pPr>
            <a:r>
              <a:rPr lang="en-US" dirty="0">
                <a:latin typeface="Arial"/>
                <a:cs typeface="Arial"/>
              </a:rPr>
              <a:t>Train – 80% ; Test – 10% ; Valid – 10%</a:t>
            </a:r>
          </a:p>
          <a:p>
            <a:pPr marL="799465" lvl="1" indent="-342900">
              <a:buChar char="•"/>
            </a:pPr>
            <a:r>
              <a:rPr lang="en-US" dirty="0">
                <a:solidFill>
                  <a:srgbClr val="A0A0A0"/>
                </a:solidFill>
                <a:latin typeface="Arial"/>
                <a:cs typeface="Arial"/>
              </a:rPr>
              <a:t>We trained and tested on Train and Test dataset respectively, we then evaluated on Valid dataset to simulate real life.</a:t>
            </a:r>
          </a:p>
          <a:p>
            <a:r>
              <a:rPr lang="en-US" dirty="0"/>
              <a:t>The target variable was One-hot encoded for all Neural Network models</a:t>
            </a:r>
          </a:p>
          <a:p>
            <a:r>
              <a:rPr lang="en-US" dirty="0"/>
              <a:t>When training a split neural network, the audio split would comprise of 15 features (MFCC features) and the theme split would comprise of 5 features (theme features)</a:t>
            </a:r>
          </a:p>
          <a:p>
            <a:r>
              <a:rPr lang="en-US" dirty="0"/>
              <a:t>For training an audio features only network, we only retained the 15 MFCC features</a:t>
            </a:r>
          </a:p>
          <a:p>
            <a:endParaRPr lang="en-US" dirty="0"/>
          </a:p>
        </p:txBody>
      </p:sp>
      <p:sp>
        <p:nvSpPr>
          <p:cNvPr id="3" name="Title 2">
            <a:extLst>
              <a:ext uri="{FF2B5EF4-FFF2-40B4-BE49-F238E27FC236}">
                <a16:creationId xmlns:a16="http://schemas.microsoft.com/office/drawing/2014/main" id="{0AAB8A98-CC78-0FCD-E7EE-D5C172EFDA7F}"/>
              </a:ext>
            </a:extLst>
          </p:cNvPr>
          <p:cNvSpPr>
            <a:spLocks noGrp="1"/>
          </p:cNvSpPr>
          <p:nvPr>
            <p:ph type="title"/>
          </p:nvPr>
        </p:nvSpPr>
        <p:spPr/>
        <p:txBody>
          <a:bodyPr/>
          <a:lstStyle/>
          <a:p>
            <a:r>
              <a:rPr lang="en-US"/>
              <a:t>Common data preparation for models</a:t>
            </a:r>
          </a:p>
        </p:txBody>
      </p:sp>
    </p:spTree>
    <p:extLst>
      <p:ext uri="{BB962C8B-B14F-4D97-AF65-F5344CB8AC3E}">
        <p14:creationId xmlns:p14="http://schemas.microsoft.com/office/powerpoint/2010/main" val="3522049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a:lstStyle/>
          <a:p>
            <a:r>
              <a:rPr lang="en-US"/>
              <a:t>Part 1 – k Nearest Neighbors (</a:t>
            </a:r>
            <a:r>
              <a:rPr lang="en-US" err="1"/>
              <a:t>kNN</a:t>
            </a:r>
            <a:r>
              <a:rPr lang="en-US"/>
              <a:t>) </a:t>
            </a:r>
          </a:p>
          <a:p>
            <a:r>
              <a:rPr lang="en-US"/>
              <a:t>Establishing a baseline for classical ML techniques</a:t>
            </a:r>
          </a:p>
        </p:txBody>
      </p:sp>
    </p:spTree>
    <p:extLst>
      <p:ext uri="{BB962C8B-B14F-4D97-AF65-F5344CB8AC3E}">
        <p14:creationId xmlns:p14="http://schemas.microsoft.com/office/powerpoint/2010/main" val="1877288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a:xfrm>
            <a:off x="566929" y="2185416"/>
            <a:ext cx="7460966" cy="3732425"/>
          </a:xfrm>
        </p:spPr>
        <p:txBody>
          <a:bodyPr/>
          <a:lstStyle/>
          <a:p>
            <a:r>
              <a:rPr lang="en-US" sz="1800" dirty="0"/>
              <a:t>Primary Objective</a:t>
            </a:r>
          </a:p>
          <a:p>
            <a:pPr marL="800089" lvl="1" indent="-342900">
              <a:buFont typeface="Arial" panose="020B0604020202020204" pitchFamily="34" charset="0"/>
              <a:buChar char="•"/>
            </a:pPr>
            <a:r>
              <a:rPr lang="en-US" sz="1800" dirty="0"/>
              <a:t>The primary objective is to build Deep learning models which can accurately predict the main genre of the music. This is achieved by usage of Deep, Convolutional and Recurrent neural networks.</a:t>
            </a:r>
          </a:p>
          <a:p>
            <a:r>
              <a:rPr lang="en-US" sz="1800" dirty="0"/>
              <a:t>Secondary Objectives</a:t>
            </a:r>
          </a:p>
          <a:p>
            <a:pPr marL="800089" lvl="1" indent="-342900">
              <a:buFont typeface="Arial" panose="020B0604020202020204" pitchFamily="34" charset="0"/>
              <a:buChar char="•"/>
            </a:pPr>
            <a:r>
              <a:rPr lang="en-US" sz="1800" dirty="0"/>
              <a:t>Experiment the effect of lyrical data has on the Neural Network models. This is tested by comparing models which used both audio and lyrical data versus models which used only audio data.</a:t>
            </a:r>
          </a:p>
          <a:p>
            <a:pPr marL="800089" lvl="1" indent="-342900">
              <a:buFont typeface="Arial" panose="020B0604020202020204" pitchFamily="34" charset="0"/>
              <a:buChar char="•"/>
            </a:pPr>
            <a:r>
              <a:rPr lang="en-US" sz="1800" dirty="0"/>
              <a:t>Identify if it is better to have longer songs but less in number or have shorter songs which is more in number i.e. 250 vector size vs 125 vector size. This is verified by splitting each audio into 5 vs 10 parts and training the networks.</a:t>
            </a:r>
          </a:p>
          <a:p>
            <a:endParaRPr lang="en-US" sz="1800" dirty="0"/>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Objectives</a:t>
            </a:r>
          </a:p>
        </p:txBody>
      </p:sp>
      <p:pic>
        <p:nvPicPr>
          <p:cNvPr id="1028" name="Picture 4" descr="Headphones (Music Genres) Fine Art Print by LA Pop at FulcrumGallery.com">
            <a:extLst>
              <a:ext uri="{FF2B5EF4-FFF2-40B4-BE49-F238E27FC236}">
                <a16:creationId xmlns:a16="http://schemas.microsoft.com/office/drawing/2014/main" id="{5021E23A-EA8C-C162-7A3A-F162212D23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25" t="8824" r="7461" b="7842"/>
          <a:stretch/>
        </p:blipFill>
        <p:spPr bwMode="auto">
          <a:xfrm>
            <a:off x="8278817" y="2985248"/>
            <a:ext cx="2306091" cy="2279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Neural Networks? | IBM">
            <a:extLst>
              <a:ext uri="{FF2B5EF4-FFF2-40B4-BE49-F238E27FC236}">
                <a16:creationId xmlns:a16="http://schemas.microsoft.com/office/drawing/2014/main" id="{ACCE9937-2A38-0488-9D57-4957A988F5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44" t="22500" r="2903" b="4722"/>
          <a:stretch/>
        </p:blipFill>
        <p:spPr bwMode="auto">
          <a:xfrm>
            <a:off x="8972480" y="4419600"/>
            <a:ext cx="918763" cy="51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70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3790483"/>
          </a:xfrm>
        </p:spPr>
        <p:txBody>
          <a:bodyPr/>
          <a:lstStyle/>
          <a:p>
            <a:pPr marL="285750" indent="-285750">
              <a:buFont typeface="Arial" panose="020B0604020202020204" pitchFamily="34" charset="0"/>
              <a:buChar char="•"/>
            </a:pPr>
            <a:r>
              <a:rPr lang="en-US"/>
              <a:t>We wanted to test classical machine learning algorithms as a possible solution for the problem of genre detection before moving into the Neural Networks domain</a:t>
            </a:r>
          </a:p>
          <a:p>
            <a:pPr marL="285750" indent="-285750">
              <a:buFont typeface="Arial" panose="020B0604020202020204" pitchFamily="34" charset="0"/>
              <a:buChar char="•"/>
            </a:pPr>
            <a:r>
              <a:rPr lang="en-US"/>
              <a:t>We used k Nearest Neighbors (</a:t>
            </a:r>
            <a:r>
              <a:rPr lang="en-US" err="1"/>
              <a:t>kNN</a:t>
            </a:r>
            <a:r>
              <a:rPr lang="en-US"/>
              <a:t>) Algorithm for this purpose</a:t>
            </a:r>
          </a:p>
          <a:p>
            <a:pPr marL="742939" lvl="1" indent="-285750">
              <a:buFont typeface="Arial" panose="020B0604020202020204" pitchFamily="34" charset="0"/>
              <a:buChar char="•"/>
            </a:pPr>
            <a:r>
              <a:rPr lang="en-US" sz="1800"/>
              <a:t>Its simplicity being the major reason behind choosing it</a:t>
            </a:r>
          </a:p>
          <a:p>
            <a:pPr marL="742939" lvl="1" indent="-285750">
              <a:buFont typeface="Arial" panose="020B0604020202020204" pitchFamily="34" charset="0"/>
              <a:buChar char="•"/>
            </a:pPr>
            <a:r>
              <a:rPr lang="en-US" sz="1800"/>
              <a:t>The high dimensionality of the data was a big concern when determining the model</a:t>
            </a:r>
          </a:p>
          <a:p>
            <a:pPr marL="285750" indent="-285750">
              <a:buFont typeface="Arial" panose="020B0604020202020204" pitchFamily="34" charset="0"/>
              <a:buChar char="•"/>
            </a:pPr>
            <a:r>
              <a:rPr lang="en-US"/>
              <a:t>We used </a:t>
            </a:r>
            <a:r>
              <a:rPr lang="en-US" err="1"/>
              <a:t>kNN</a:t>
            </a:r>
            <a:r>
              <a:rPr lang="en-US"/>
              <a:t> for classification, but it can also be used for regression problems in machine learning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k Nearest Neighbors (</a:t>
            </a:r>
            <a:r>
              <a:rPr lang="en-US" err="1"/>
              <a:t>kNN</a:t>
            </a:r>
            <a:r>
              <a:rPr lang="en-US"/>
              <a:t>)</a:t>
            </a:r>
          </a:p>
        </p:txBody>
      </p:sp>
    </p:spTree>
    <p:extLst>
      <p:ext uri="{BB962C8B-B14F-4D97-AF65-F5344CB8AC3E}">
        <p14:creationId xmlns:p14="http://schemas.microsoft.com/office/powerpoint/2010/main" val="1820974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6402832" cy="3790483"/>
          </a:xfrm>
        </p:spPr>
        <p:txBody>
          <a:bodyPr/>
          <a:lstStyle/>
          <a:p>
            <a:pPr marL="285750" indent="-285750">
              <a:buFont typeface="Arial" panose="020B0604020202020204" pitchFamily="34" charset="0"/>
              <a:buChar char="•"/>
            </a:pPr>
            <a:r>
              <a:rPr lang="en-US"/>
              <a:t>The algorithm uses the training data and plots each training sample in a n-dimensional space where n is the dimension of the training example (Fig 1)</a:t>
            </a:r>
          </a:p>
          <a:p>
            <a:pPr marL="285750" indent="-285750">
              <a:buFont typeface="Arial" panose="020B0604020202020204" pitchFamily="34" charset="0"/>
              <a:buChar char="•"/>
            </a:pPr>
            <a:r>
              <a:rPr lang="en-US"/>
              <a:t>To predict the class of the new data</a:t>
            </a:r>
          </a:p>
          <a:p>
            <a:pPr marL="742939" lvl="1" indent="-285750">
              <a:buFont typeface="Arial" panose="020B0604020202020204" pitchFamily="34" charset="0"/>
              <a:buChar char="•"/>
            </a:pPr>
            <a:r>
              <a:rPr lang="en-US" sz="1800"/>
              <a:t>It plots the new data in the same spatial domain (Fig 2)</a:t>
            </a:r>
          </a:p>
          <a:p>
            <a:pPr marL="742939" lvl="1" indent="-285750">
              <a:buFont typeface="Arial" panose="020B0604020202020204" pitchFamily="34" charset="0"/>
              <a:buChar char="•"/>
            </a:pPr>
            <a:r>
              <a:rPr lang="en-US" sz="1800"/>
              <a:t>It then finds the k nearest points to the new data and their classes where k is determined by the user (Fig 3)</a:t>
            </a:r>
          </a:p>
          <a:p>
            <a:pPr marL="742939" lvl="1" indent="-285750">
              <a:buFont typeface="Arial" panose="020B0604020202020204" pitchFamily="34" charset="0"/>
              <a:buChar char="•"/>
            </a:pPr>
            <a:r>
              <a:rPr lang="en-US" sz="1800"/>
              <a:t>It then uses this information and does a vote count for each class in its neighborhood (Fig 3)</a:t>
            </a:r>
          </a:p>
          <a:p>
            <a:pPr marL="742939" lvl="1" indent="-285750">
              <a:buFont typeface="Arial" panose="020B0604020202020204" pitchFamily="34" charset="0"/>
              <a:buChar char="•"/>
            </a:pPr>
            <a:r>
              <a:rPr lang="en-US" sz="1800"/>
              <a:t>It assigns the most popular class in its neighborhood to the new data (Fig 4)</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err="1"/>
              <a:t>kNN</a:t>
            </a:r>
            <a:r>
              <a:rPr lang="en-US"/>
              <a:t> Classification</a:t>
            </a:r>
          </a:p>
        </p:txBody>
      </p:sp>
      <p:pic>
        <p:nvPicPr>
          <p:cNvPr id="12290" name="Picture 2" descr="K Nearest Neighbour (KNN) Classifier">
            <a:extLst>
              <a:ext uri="{FF2B5EF4-FFF2-40B4-BE49-F238E27FC236}">
                <a16:creationId xmlns:a16="http://schemas.microsoft.com/office/drawing/2014/main" id="{42E7DE58-AE62-D1A0-3FCA-B66B5061E8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37" r="15437"/>
          <a:stretch/>
        </p:blipFill>
        <p:spPr bwMode="auto">
          <a:xfrm>
            <a:off x="6972300" y="2300495"/>
            <a:ext cx="1935988" cy="169823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K Nearest Neighbour (KNN) Classifer Step 2">
            <a:extLst>
              <a:ext uri="{FF2B5EF4-FFF2-40B4-BE49-F238E27FC236}">
                <a16:creationId xmlns:a16="http://schemas.microsoft.com/office/drawing/2014/main" id="{3585ECCA-4AC1-DBDF-012B-78EBC9D1D1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7" r="15189"/>
          <a:stretch/>
        </p:blipFill>
        <p:spPr bwMode="auto">
          <a:xfrm>
            <a:off x="6972300" y="4311991"/>
            <a:ext cx="1935988" cy="1698235"/>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K Nearest Neighbour (KNN) Classifer Step 3">
            <a:extLst>
              <a:ext uri="{FF2B5EF4-FFF2-40B4-BE49-F238E27FC236}">
                <a16:creationId xmlns:a16="http://schemas.microsoft.com/office/drawing/2014/main" id="{3D0CEC42-BAD3-ACD5-239D-200786E08F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87" r="15189"/>
          <a:stretch/>
        </p:blipFill>
        <p:spPr bwMode="auto">
          <a:xfrm>
            <a:off x="9225910" y="4311991"/>
            <a:ext cx="1935988" cy="1698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K Nearest Neighbour (KNN) Classifer Step 1">
            <a:extLst>
              <a:ext uri="{FF2B5EF4-FFF2-40B4-BE49-F238E27FC236}">
                <a16:creationId xmlns:a16="http://schemas.microsoft.com/office/drawing/2014/main" id="{C283754E-5775-D296-0259-393A5E9086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64" r="15312"/>
          <a:stretch/>
        </p:blipFill>
        <p:spPr bwMode="auto">
          <a:xfrm>
            <a:off x="9225910" y="2300494"/>
            <a:ext cx="1935988" cy="169823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E0548CD0-2DF9-A3E3-E56C-08311A4EA383}"/>
              </a:ext>
            </a:extLst>
          </p:cNvPr>
          <p:cNvSpPr/>
          <p:nvPr/>
        </p:nvSpPr>
        <p:spPr>
          <a:xfrm rot="16200000">
            <a:off x="8906554" y="3129055"/>
            <a:ext cx="274320" cy="333356"/>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9E76F290-4D29-3E82-2BEB-C9F1F13C5F55}"/>
              </a:ext>
            </a:extLst>
          </p:cNvPr>
          <p:cNvSpPr/>
          <p:nvPr/>
        </p:nvSpPr>
        <p:spPr>
          <a:xfrm rot="16200000">
            <a:off x="8902805" y="4936277"/>
            <a:ext cx="274320" cy="333356"/>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691C8477-6BEF-8598-B3F2-648636FA1933}"/>
              </a:ext>
            </a:extLst>
          </p:cNvPr>
          <p:cNvSpPr/>
          <p:nvPr/>
        </p:nvSpPr>
        <p:spPr>
          <a:xfrm rot="3042636">
            <a:off x="8929939" y="4012200"/>
            <a:ext cx="274320" cy="333356"/>
          </a:xfrm>
          <a:prstGeom prst="downArrow">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37D8DA-0962-C2E9-52F2-EDD23034FB68}"/>
              </a:ext>
            </a:extLst>
          </p:cNvPr>
          <p:cNvSpPr txBox="1"/>
          <p:nvPr/>
        </p:nvSpPr>
        <p:spPr>
          <a:xfrm>
            <a:off x="7693406" y="3957546"/>
            <a:ext cx="493776" cy="253916"/>
          </a:xfrm>
          <a:prstGeom prst="rect">
            <a:avLst/>
          </a:prstGeom>
          <a:noFill/>
        </p:spPr>
        <p:txBody>
          <a:bodyPr wrap="square" rtlCol="0">
            <a:spAutoFit/>
          </a:bodyPr>
          <a:lstStyle/>
          <a:p>
            <a:r>
              <a:rPr lang="en-US" sz="1050"/>
              <a:t>Fig 1</a:t>
            </a:r>
          </a:p>
        </p:txBody>
      </p:sp>
      <p:sp>
        <p:nvSpPr>
          <p:cNvPr id="12" name="TextBox 11">
            <a:extLst>
              <a:ext uri="{FF2B5EF4-FFF2-40B4-BE49-F238E27FC236}">
                <a16:creationId xmlns:a16="http://schemas.microsoft.com/office/drawing/2014/main" id="{DA60FC90-2AC9-9828-2AD5-0FC8C113075A}"/>
              </a:ext>
            </a:extLst>
          </p:cNvPr>
          <p:cNvSpPr txBox="1"/>
          <p:nvPr/>
        </p:nvSpPr>
        <p:spPr>
          <a:xfrm>
            <a:off x="9942153" y="3957546"/>
            <a:ext cx="493776" cy="253916"/>
          </a:xfrm>
          <a:prstGeom prst="rect">
            <a:avLst/>
          </a:prstGeom>
          <a:noFill/>
        </p:spPr>
        <p:txBody>
          <a:bodyPr wrap="square" rtlCol="0">
            <a:spAutoFit/>
          </a:bodyPr>
          <a:lstStyle/>
          <a:p>
            <a:r>
              <a:rPr lang="en-US" sz="1050"/>
              <a:t>Fig 2</a:t>
            </a:r>
          </a:p>
        </p:txBody>
      </p:sp>
      <p:sp>
        <p:nvSpPr>
          <p:cNvPr id="14" name="TextBox 13">
            <a:extLst>
              <a:ext uri="{FF2B5EF4-FFF2-40B4-BE49-F238E27FC236}">
                <a16:creationId xmlns:a16="http://schemas.microsoft.com/office/drawing/2014/main" id="{6D73808C-C4CE-9F98-29A9-2D07AA30AFE4}"/>
              </a:ext>
            </a:extLst>
          </p:cNvPr>
          <p:cNvSpPr txBox="1"/>
          <p:nvPr/>
        </p:nvSpPr>
        <p:spPr>
          <a:xfrm>
            <a:off x="7693406" y="5979746"/>
            <a:ext cx="493776" cy="253916"/>
          </a:xfrm>
          <a:prstGeom prst="rect">
            <a:avLst/>
          </a:prstGeom>
          <a:noFill/>
        </p:spPr>
        <p:txBody>
          <a:bodyPr wrap="square" rtlCol="0">
            <a:spAutoFit/>
          </a:bodyPr>
          <a:lstStyle/>
          <a:p>
            <a:r>
              <a:rPr lang="en-US" sz="1050"/>
              <a:t>Fig 3</a:t>
            </a:r>
          </a:p>
        </p:txBody>
      </p:sp>
      <p:sp>
        <p:nvSpPr>
          <p:cNvPr id="16" name="TextBox 15">
            <a:extLst>
              <a:ext uri="{FF2B5EF4-FFF2-40B4-BE49-F238E27FC236}">
                <a16:creationId xmlns:a16="http://schemas.microsoft.com/office/drawing/2014/main" id="{FFB6AD99-A11E-9DB6-7C4D-7517495506B6}"/>
              </a:ext>
            </a:extLst>
          </p:cNvPr>
          <p:cNvSpPr txBox="1"/>
          <p:nvPr/>
        </p:nvSpPr>
        <p:spPr>
          <a:xfrm>
            <a:off x="9942153" y="5979746"/>
            <a:ext cx="493776" cy="253916"/>
          </a:xfrm>
          <a:prstGeom prst="rect">
            <a:avLst/>
          </a:prstGeom>
          <a:noFill/>
        </p:spPr>
        <p:txBody>
          <a:bodyPr wrap="square" rtlCol="0">
            <a:spAutoFit/>
          </a:bodyPr>
          <a:lstStyle/>
          <a:p>
            <a:r>
              <a:rPr lang="en-US" sz="1050"/>
              <a:t>Fig 4</a:t>
            </a:r>
          </a:p>
        </p:txBody>
      </p:sp>
    </p:spTree>
    <p:extLst>
      <p:ext uri="{BB962C8B-B14F-4D97-AF65-F5344CB8AC3E}">
        <p14:creationId xmlns:p14="http://schemas.microsoft.com/office/powerpoint/2010/main" val="2311663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6402832" cy="3790483"/>
          </a:xfrm>
        </p:spPr>
        <p:txBody>
          <a:bodyPr/>
          <a:lstStyle/>
          <a:p>
            <a:pPr marL="285750" indent="-285750">
              <a:buFont typeface="Arial" panose="020B0604020202020204" pitchFamily="34" charset="0"/>
              <a:buChar char="•"/>
            </a:pPr>
            <a:r>
              <a:rPr lang="en-US"/>
              <a:t>We built two </a:t>
            </a:r>
            <a:r>
              <a:rPr lang="en-US" err="1"/>
              <a:t>kNN</a:t>
            </a:r>
            <a:r>
              <a:rPr lang="en-US"/>
              <a:t> models to reflect our ablation experiments</a:t>
            </a:r>
          </a:p>
          <a:p>
            <a:pPr marL="742939" lvl="1" indent="-285750">
              <a:buFont typeface="Arial" panose="020B0604020202020204" pitchFamily="34" charset="0"/>
              <a:buChar char="•"/>
            </a:pPr>
            <a:r>
              <a:rPr lang="en-US" sz="1800"/>
              <a:t>The first model used only the audio features in the training data to predict the genre of new songs in the testing and validation data</a:t>
            </a:r>
          </a:p>
          <a:p>
            <a:pPr marL="742939" lvl="1" indent="-285750">
              <a:buFont typeface="Arial" panose="020B0604020202020204" pitchFamily="34" charset="0"/>
              <a:buChar char="•"/>
            </a:pPr>
            <a:r>
              <a:rPr lang="en-US" sz="1800"/>
              <a:t>The second model used both the audio features and the theme features together to predict the genre for the new songs</a:t>
            </a:r>
          </a:p>
          <a:p>
            <a:pPr marL="285750" indent="-285750">
              <a:buFont typeface="Arial" panose="020B0604020202020204" pitchFamily="34" charset="0"/>
              <a:buChar char="•"/>
            </a:pPr>
            <a:r>
              <a:rPr lang="en-US"/>
              <a:t>The performance for both models was similar and it was poor at predicting the genres for both the old data (training data) and the new data (testing and validation data)</a:t>
            </a:r>
          </a:p>
          <a:p>
            <a:pPr marL="285750" indent="-285750">
              <a:buFont typeface="Arial" panose="020B0604020202020204" pitchFamily="34" charset="0"/>
              <a:buChar char="•"/>
            </a:pPr>
            <a:r>
              <a:rPr lang="en-US"/>
              <a:t>It shows that the model was underfitting by not able to pick up the underlying patterns</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err="1"/>
              <a:t>kNN</a:t>
            </a:r>
            <a:r>
              <a:rPr lang="en-US"/>
              <a:t> Classification on 250 </a:t>
            </a:r>
            <a:r>
              <a:rPr lang="en-US" err="1"/>
              <a:t>vec</a:t>
            </a:r>
            <a:r>
              <a:rPr lang="en-US"/>
              <a:t> data</a:t>
            </a:r>
          </a:p>
        </p:txBody>
      </p:sp>
      <p:pic>
        <p:nvPicPr>
          <p:cNvPr id="22" name="Picture 2" descr="Overfitting Vs. Underfitting. Or why is a good tailor so important? | by  Kartikaye Madhok | Jovian — Data Science and Machine Learning">
            <a:extLst>
              <a:ext uri="{FF2B5EF4-FFF2-40B4-BE49-F238E27FC236}">
                <a16:creationId xmlns:a16="http://schemas.microsoft.com/office/drawing/2014/main" id="{A6E2133D-CC06-82E5-5EDD-DFD9A4BD59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53" r="18747"/>
          <a:stretch/>
        </p:blipFill>
        <p:spPr bwMode="auto">
          <a:xfrm>
            <a:off x="8065008" y="2782253"/>
            <a:ext cx="3017520" cy="239077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1B32D5F-0929-D676-D9A0-998C0137FA02}"/>
              </a:ext>
            </a:extLst>
          </p:cNvPr>
          <p:cNvSpPr txBox="1"/>
          <p:nvPr/>
        </p:nvSpPr>
        <p:spPr>
          <a:xfrm>
            <a:off x="8686800" y="3792974"/>
            <a:ext cx="877824" cy="369332"/>
          </a:xfrm>
          <a:prstGeom prst="rect">
            <a:avLst/>
          </a:prstGeom>
          <a:noFill/>
        </p:spPr>
        <p:txBody>
          <a:bodyPr wrap="square" rtlCol="0">
            <a:spAutoFit/>
          </a:bodyPr>
          <a:lstStyle/>
          <a:p>
            <a:r>
              <a:rPr lang="en-US">
                <a:solidFill>
                  <a:schemeClr val="tx1">
                    <a:lumMod val="50000"/>
                  </a:schemeClr>
                </a:solidFill>
              </a:rPr>
              <a:t>DATA</a:t>
            </a:r>
          </a:p>
        </p:txBody>
      </p:sp>
      <p:sp>
        <p:nvSpPr>
          <p:cNvPr id="24" name="TextBox 23">
            <a:extLst>
              <a:ext uri="{FF2B5EF4-FFF2-40B4-BE49-F238E27FC236}">
                <a16:creationId xmlns:a16="http://schemas.microsoft.com/office/drawing/2014/main" id="{86047099-9CC6-435E-8788-AE0B47E4A88B}"/>
              </a:ext>
            </a:extLst>
          </p:cNvPr>
          <p:cNvSpPr txBox="1"/>
          <p:nvPr/>
        </p:nvSpPr>
        <p:spPr>
          <a:xfrm>
            <a:off x="7984998" y="5173028"/>
            <a:ext cx="1042416" cy="369332"/>
          </a:xfrm>
          <a:prstGeom prst="rect">
            <a:avLst/>
          </a:prstGeom>
          <a:noFill/>
        </p:spPr>
        <p:txBody>
          <a:bodyPr wrap="square" rtlCol="0">
            <a:spAutoFit/>
          </a:bodyPr>
          <a:lstStyle/>
          <a:p>
            <a:r>
              <a:rPr lang="en-US">
                <a:solidFill>
                  <a:schemeClr val="tx1">
                    <a:lumMod val="50000"/>
                  </a:schemeClr>
                </a:solidFill>
              </a:rPr>
              <a:t>MODEL</a:t>
            </a:r>
          </a:p>
        </p:txBody>
      </p:sp>
    </p:spTree>
    <p:extLst>
      <p:ext uri="{BB962C8B-B14F-4D97-AF65-F5344CB8AC3E}">
        <p14:creationId xmlns:p14="http://schemas.microsoft.com/office/powerpoint/2010/main" val="411719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a:xfrm>
            <a:off x="566928" y="1316736"/>
            <a:ext cx="10515600" cy="868430"/>
          </a:xfrm>
        </p:spPr>
        <p:txBody>
          <a:bodyPr anchor="b">
            <a:normAutofit/>
          </a:bodyPr>
          <a:lstStyle/>
          <a:p>
            <a:r>
              <a:rPr lang="en-US" dirty="0" err="1"/>
              <a:t>kNN</a:t>
            </a:r>
            <a:r>
              <a:rPr lang="en-US" dirty="0"/>
              <a:t> - Final Results</a:t>
            </a:r>
          </a:p>
        </p:txBody>
      </p:sp>
      <p:graphicFrame>
        <p:nvGraphicFramePr>
          <p:cNvPr id="4" name="Table 4">
            <a:extLst>
              <a:ext uri="{FF2B5EF4-FFF2-40B4-BE49-F238E27FC236}">
                <a16:creationId xmlns:a16="http://schemas.microsoft.com/office/drawing/2014/main" id="{0F4E2E9E-9CED-678F-C856-C71E477E7D80}"/>
              </a:ext>
            </a:extLst>
          </p:cNvPr>
          <p:cNvGraphicFramePr>
            <a:graphicFrameLocks/>
          </p:cNvGraphicFramePr>
          <p:nvPr>
            <p:extLst>
              <p:ext uri="{D42A27DB-BD31-4B8C-83A1-F6EECF244321}">
                <p14:modId xmlns:p14="http://schemas.microsoft.com/office/powerpoint/2010/main" val="3025448321"/>
              </p:ext>
            </p:extLst>
          </p:nvPr>
        </p:nvGraphicFramePr>
        <p:xfrm>
          <a:off x="566928" y="3058001"/>
          <a:ext cx="10515601" cy="2337604"/>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a:p>
                  </a:txBody>
                  <a:tcPr marL="144296" marR="144296" marT="72148" marB="72148"/>
                </a:tc>
                <a:tc>
                  <a:txBody>
                    <a:bodyPr/>
                    <a:lstStyle/>
                    <a:p>
                      <a:r>
                        <a:rPr lang="en-US" sz="2800" dirty="0"/>
                        <a:t>Train Accuracy (%)</a:t>
                      </a:r>
                    </a:p>
                  </a:txBody>
                  <a:tcPr marL="144296" marR="144296" marT="72148" marB="72148"/>
                </a:tc>
                <a:tc>
                  <a:txBody>
                    <a:bodyPr/>
                    <a:lstStyle/>
                    <a:p>
                      <a:r>
                        <a:rPr lang="en-US" sz="2800" dirty="0"/>
                        <a:t>Test Accuracy (%)</a:t>
                      </a:r>
                    </a:p>
                  </a:txBody>
                  <a:tcPr marL="144296" marR="144296" marT="72148" marB="72148"/>
                </a:tc>
                <a:tc>
                  <a:txBody>
                    <a:bodyPr/>
                    <a:lstStyle/>
                    <a:p>
                      <a:r>
                        <a:rPr lang="en-US" sz="2800" dirty="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a:t>Audio + Lyric</a:t>
                      </a:r>
                    </a:p>
                  </a:txBody>
                  <a:tcPr marL="144296" marR="144296" marT="72148" marB="72148"/>
                </a:tc>
                <a:tc>
                  <a:txBody>
                    <a:bodyPr/>
                    <a:lstStyle/>
                    <a:p>
                      <a:r>
                        <a:rPr lang="en-US" sz="2800" dirty="0"/>
                        <a:t>45.22</a:t>
                      </a:r>
                    </a:p>
                  </a:txBody>
                  <a:tcPr marL="144296" marR="144296" marT="72148" marB="72148"/>
                </a:tc>
                <a:tc>
                  <a:txBody>
                    <a:bodyPr/>
                    <a:lstStyle/>
                    <a:p>
                      <a:r>
                        <a:rPr lang="en-US" sz="2800"/>
                        <a:t>31.37</a:t>
                      </a:r>
                    </a:p>
                  </a:txBody>
                  <a:tcPr marL="144296" marR="144296" marT="72148" marB="72148"/>
                </a:tc>
                <a:tc>
                  <a:txBody>
                    <a:bodyPr/>
                    <a:lstStyle/>
                    <a:p>
                      <a:r>
                        <a:rPr lang="en-US" sz="2800"/>
                        <a:t>33.01</a:t>
                      </a:r>
                    </a:p>
                  </a:txBody>
                  <a:tcPr marL="144296" marR="144296" marT="72148" marB="72148"/>
                </a:tc>
                <a:extLst>
                  <a:ext uri="{0D108BD9-81ED-4DB2-BD59-A6C34878D82A}">
                    <a16:rowId xmlns:a16="http://schemas.microsoft.com/office/drawing/2014/main" val="2835850286"/>
                  </a:ext>
                </a:extLst>
              </a:tr>
              <a:tr h="634905">
                <a:tc>
                  <a:txBody>
                    <a:bodyPr/>
                    <a:lstStyle/>
                    <a:p>
                      <a:r>
                        <a:rPr lang="en-US" sz="2800"/>
                        <a:t>Audio</a:t>
                      </a:r>
                    </a:p>
                  </a:txBody>
                  <a:tcPr marL="144296" marR="144296" marT="72148" marB="72148"/>
                </a:tc>
                <a:tc>
                  <a:txBody>
                    <a:bodyPr/>
                    <a:lstStyle/>
                    <a:p>
                      <a:r>
                        <a:rPr lang="en-US" sz="2800" dirty="0"/>
                        <a:t>45.12</a:t>
                      </a:r>
                    </a:p>
                  </a:txBody>
                  <a:tcPr marL="144296" marR="144296" marT="72148" marB="72148"/>
                </a:tc>
                <a:tc>
                  <a:txBody>
                    <a:bodyPr/>
                    <a:lstStyle/>
                    <a:p>
                      <a:r>
                        <a:rPr lang="en-US" sz="2800" dirty="0"/>
                        <a:t>31.30</a:t>
                      </a:r>
                    </a:p>
                  </a:txBody>
                  <a:tcPr marL="144296" marR="144296" marT="72148" marB="72148"/>
                </a:tc>
                <a:tc>
                  <a:txBody>
                    <a:bodyPr/>
                    <a:lstStyle/>
                    <a:p>
                      <a:r>
                        <a:rPr lang="en-US" sz="2800" dirty="0"/>
                        <a:t>32.75</a:t>
                      </a:r>
                    </a:p>
                  </a:txBody>
                  <a:tcPr marL="144296" marR="144296" marT="72148" marB="72148"/>
                </a:tc>
                <a:extLst>
                  <a:ext uri="{0D108BD9-81ED-4DB2-BD59-A6C34878D82A}">
                    <a16:rowId xmlns:a16="http://schemas.microsoft.com/office/drawing/2014/main" val="2444964071"/>
                  </a:ext>
                </a:extLst>
              </a:tr>
            </a:tbl>
          </a:graphicData>
        </a:graphic>
      </p:graphicFrame>
    </p:spTree>
    <p:extLst>
      <p:ext uri="{BB962C8B-B14F-4D97-AF65-F5344CB8AC3E}">
        <p14:creationId xmlns:p14="http://schemas.microsoft.com/office/powerpoint/2010/main" val="3882076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a:lstStyle/>
          <a:p>
            <a:r>
              <a:rPr lang="en-US"/>
              <a:t>Part 2 – Deep Neural Networks (DNN)</a:t>
            </a:r>
          </a:p>
          <a:p>
            <a:r>
              <a:rPr lang="en-US"/>
              <a:t>Exploring the Neural Network domain, starting with DNNs</a:t>
            </a:r>
          </a:p>
        </p:txBody>
      </p:sp>
    </p:spTree>
    <p:extLst>
      <p:ext uri="{BB962C8B-B14F-4D97-AF65-F5344CB8AC3E}">
        <p14:creationId xmlns:p14="http://schemas.microsoft.com/office/powerpoint/2010/main" val="1671955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7626882" cy="3790483"/>
          </a:xfrm>
        </p:spPr>
        <p:txBody>
          <a:bodyPr/>
          <a:lstStyle/>
          <a:p>
            <a:pPr marL="285750" indent="-285750">
              <a:buFont typeface="Arial" panose="020B0604020202020204" pitchFamily="34" charset="0"/>
              <a:buChar char="•"/>
            </a:pPr>
            <a:r>
              <a:rPr lang="en-US"/>
              <a:t>Neural Networks are the foundation of Deep Learning based on the neurological structure of the human brain</a:t>
            </a:r>
          </a:p>
          <a:p>
            <a:pPr marL="742939" lvl="1" indent="-285750">
              <a:buFont typeface="Arial" panose="020B0604020202020204" pitchFamily="34" charset="0"/>
              <a:buChar char="•"/>
            </a:pPr>
            <a:r>
              <a:rPr lang="en-US" sz="1800"/>
              <a:t>DNNs are complex structures made of artificial neurons that take in multiple inputs to give an output</a:t>
            </a:r>
          </a:p>
          <a:p>
            <a:pPr marL="742939" lvl="1" indent="-285750">
              <a:buFont typeface="Arial" panose="020B0604020202020204" pitchFamily="34" charset="0"/>
              <a:buChar char="•"/>
            </a:pPr>
            <a:r>
              <a:rPr lang="en-US" sz="1800"/>
              <a:t>A basic DNN architecture consists of an input and output layer with one or more hidden layers in between. </a:t>
            </a:r>
          </a:p>
          <a:p>
            <a:pPr marL="742939" lvl="1" indent="-285750">
              <a:buFont typeface="Arial" panose="020B0604020202020204" pitchFamily="34" charset="0"/>
              <a:buChar char="•"/>
            </a:pPr>
            <a:r>
              <a:rPr lang="en-US" sz="1800"/>
              <a:t>The neurons in each layer are connected to the neurons in the succeeding layer with varying weights</a:t>
            </a:r>
          </a:p>
          <a:p>
            <a:pPr marL="285750" indent="-285750">
              <a:buFont typeface="Arial" panose="020B0604020202020204" pitchFamily="34" charset="0"/>
              <a:buChar char="•"/>
            </a:pPr>
            <a:r>
              <a:rPr lang="en-US"/>
              <a:t>In a DNN happens the info flows in a Feed Forward mechanism i.e. from input layer to output layer</a:t>
            </a:r>
          </a:p>
          <a:p>
            <a:pPr marL="285750" indent="-285750">
              <a:buFont typeface="Arial" panose="020B0604020202020204" pitchFamily="34" charset="0"/>
              <a:buChar char="•"/>
            </a:pPr>
            <a:r>
              <a:rPr lang="en-US"/>
              <a:t>This is followed by Backpropagation where after each forward pass, a backward pass takes place while adjusting the weights and biases (model parameters) in order to minimize the output error</a:t>
            </a:r>
          </a:p>
          <a:p>
            <a:pPr marL="285750" indent="-285750">
              <a:buFont typeface="Arial" panose="020B0604020202020204" pitchFamily="34" charset="0"/>
              <a:buChar char="•"/>
            </a:pPr>
            <a:endParaRPr lang="en-US"/>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Deep Neural Networks (DNNs)</a:t>
            </a:r>
          </a:p>
        </p:txBody>
      </p:sp>
      <p:pic>
        <p:nvPicPr>
          <p:cNvPr id="14340" name="Picture 4" descr="An introduction to deep learning - IBM Developer">
            <a:extLst>
              <a:ext uri="{FF2B5EF4-FFF2-40B4-BE49-F238E27FC236}">
                <a16:creationId xmlns:a16="http://schemas.microsoft.com/office/drawing/2014/main" id="{B94AB69E-6876-ED43-2433-1205972D9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2990" y="2542751"/>
            <a:ext cx="3144576" cy="300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436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3790483"/>
          </a:xfrm>
        </p:spPr>
        <p:txBody>
          <a:bodyPr/>
          <a:lstStyle/>
          <a:p>
            <a:pPr marL="285750" indent="-285750">
              <a:buFont typeface="Arial" panose="020B0604020202020204" pitchFamily="34" charset="0"/>
              <a:buChar char="•"/>
            </a:pPr>
            <a:r>
              <a:rPr lang="en-US"/>
              <a:t>Here the information from layer flows to the next one</a:t>
            </a:r>
          </a:p>
          <a:p>
            <a:pPr marL="285750" indent="-285750">
              <a:buFont typeface="Arial" panose="020B0604020202020204" pitchFamily="34" charset="0"/>
              <a:buChar char="•"/>
            </a:pPr>
            <a:r>
              <a:rPr lang="en-US"/>
              <a:t>It takes the values in the layer represented by vector </a:t>
            </a:r>
            <a:r>
              <a:rPr lang="en-US" b="1"/>
              <a:t>x</a:t>
            </a:r>
            <a:r>
              <a:rPr lang="en-US"/>
              <a:t> as the input and tries to determine the values of output vector </a:t>
            </a:r>
            <a:r>
              <a:rPr lang="en-US" b="1"/>
              <a:t>h</a:t>
            </a:r>
          </a:p>
          <a:p>
            <a:pPr marL="285750" indent="-285750">
              <a:buFont typeface="Arial" panose="020B0604020202020204" pitchFamily="34" charset="0"/>
              <a:buChar char="•"/>
            </a:pPr>
            <a:r>
              <a:rPr lang="en-US"/>
              <a:t>x is multiplied with the weight matrix W (the connections between the neurons of both layers) to get vector z</a:t>
            </a:r>
          </a:p>
          <a:p>
            <a:pPr marL="285750" indent="-285750">
              <a:buFont typeface="Arial" panose="020B0604020202020204" pitchFamily="34" charset="0"/>
              <a:buChar char="•"/>
            </a:pPr>
            <a:r>
              <a:rPr lang="en-US"/>
              <a:t>An activation function σ is applied on vector z in the previous step to get vector h</a:t>
            </a:r>
          </a:p>
          <a:p>
            <a:pPr marL="742939" lvl="1" indent="-285750">
              <a:buFont typeface="Arial" panose="020B0604020202020204" pitchFamily="34" charset="0"/>
              <a:buChar char="•"/>
            </a:pPr>
            <a:r>
              <a:rPr lang="en-US" sz="1800"/>
              <a:t>An activation function is a non-linear function mapping z to h</a:t>
            </a:r>
          </a:p>
          <a:p>
            <a:pPr marL="742939" lvl="1" indent="-285750">
              <a:buFont typeface="Arial" panose="020B0604020202020204" pitchFamily="34" charset="0"/>
              <a:buChar char="•"/>
            </a:pPr>
            <a:r>
              <a:rPr lang="en-US" sz="1800" err="1"/>
              <a:t>ReLu</a:t>
            </a:r>
            <a:r>
              <a:rPr lang="en-US" sz="1800"/>
              <a:t>, Tanh, </a:t>
            </a:r>
            <a:r>
              <a:rPr lang="en-US" sz="1800" err="1"/>
              <a:t>Softmax</a:t>
            </a:r>
            <a:r>
              <a:rPr lang="en-US" sz="1800"/>
              <a:t> are some of the activation functions used </a:t>
            </a:r>
          </a:p>
          <a:p>
            <a:pPr marL="285750" indent="-285750">
              <a:buFont typeface="Arial" panose="020B0604020202020204" pitchFamily="34" charset="0"/>
              <a:buChar char="•"/>
            </a:pPr>
            <a:r>
              <a:rPr lang="en-US" sz="1600"/>
              <a:t>This repeats in each layer until the output layer is reached to give us </a:t>
            </a:r>
            <a:r>
              <a:rPr lang="en-US" sz="1600" err="1"/>
              <a:t>y_pred</a:t>
            </a:r>
            <a:r>
              <a:rPr lang="en-US" sz="1600"/>
              <a:t> values</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Feed Forward Mechanism in DNNs</a:t>
            </a:r>
          </a:p>
        </p:txBody>
      </p:sp>
    </p:spTree>
    <p:extLst>
      <p:ext uri="{BB962C8B-B14F-4D97-AF65-F5344CB8AC3E}">
        <p14:creationId xmlns:p14="http://schemas.microsoft.com/office/powerpoint/2010/main" val="3412286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6321783" cy="3790483"/>
          </a:xfrm>
        </p:spPr>
        <p:txBody>
          <a:bodyPr/>
          <a:lstStyle/>
          <a:p>
            <a:pPr marL="285750" indent="-285750">
              <a:buFont typeface="Arial" panose="020B0604020202020204" pitchFamily="34" charset="0"/>
              <a:buChar char="•"/>
            </a:pPr>
            <a:r>
              <a:rPr lang="en-US"/>
              <a:t>After each forward pass, we use a loss function to calculate the output error based on the actual y and predicted y values</a:t>
            </a:r>
          </a:p>
          <a:p>
            <a:pPr marL="742939" lvl="1" indent="-285750">
              <a:buFont typeface="Arial" panose="020B0604020202020204" pitchFamily="34" charset="0"/>
              <a:buChar char="•"/>
            </a:pPr>
            <a:r>
              <a:rPr lang="en-US"/>
              <a:t>The goal is to minimize this loss to train a robust neural network</a:t>
            </a:r>
          </a:p>
          <a:p>
            <a:pPr marL="742939" lvl="1" indent="-285750">
              <a:buFont typeface="Arial" panose="020B0604020202020204" pitchFamily="34" charset="0"/>
              <a:buChar char="•"/>
            </a:pPr>
            <a:r>
              <a:rPr lang="en-US"/>
              <a:t>Mean Squared Error Loss, Mean Absolute Error Loss and Cross-Entropy Loss are some of the common loss functions</a:t>
            </a:r>
          </a:p>
          <a:p>
            <a:pPr marL="285750" indent="-285750">
              <a:buFont typeface="Arial" panose="020B0604020202020204" pitchFamily="34" charset="0"/>
              <a:buChar char="•"/>
            </a:pPr>
            <a:r>
              <a:rPr lang="en-US"/>
              <a:t>We utilized Categorical Cross-Entropy Loss for training out models</a:t>
            </a:r>
          </a:p>
          <a:p>
            <a:pPr marL="742939" lvl="1" indent="-285750">
              <a:buFont typeface="Arial" panose="020B0604020202020204" pitchFamily="34" charset="0"/>
              <a:buChar char="•"/>
            </a:pPr>
            <a:r>
              <a:rPr lang="en-US"/>
              <a:t>We did this to account the one-hot encoded output layer</a:t>
            </a:r>
            <a:endParaRPr lang="en-US" sz="1600"/>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Loss Function</a:t>
            </a:r>
          </a:p>
        </p:txBody>
      </p:sp>
      <p:pic>
        <p:nvPicPr>
          <p:cNvPr id="18434" name="Picture 2">
            <a:extLst>
              <a:ext uri="{FF2B5EF4-FFF2-40B4-BE49-F238E27FC236}">
                <a16:creationId xmlns:a16="http://schemas.microsoft.com/office/drawing/2014/main" id="{DDE2957D-1DE9-821E-2BA8-8E5CD6B49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405" y="3188365"/>
            <a:ext cx="4167186" cy="166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984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1997255"/>
          </a:xfrm>
        </p:spPr>
        <p:txBody>
          <a:bodyPr/>
          <a:lstStyle/>
          <a:p>
            <a:pPr marL="285750" indent="-285750">
              <a:buFont typeface="Arial" panose="020B0604020202020204" pitchFamily="34" charset="0"/>
              <a:buChar char="•"/>
            </a:pPr>
            <a:r>
              <a:rPr lang="en-US"/>
              <a:t>The minimization of loss function happens using Backpropagation by adjusting the weights and biases (model parameters)</a:t>
            </a:r>
          </a:p>
          <a:p>
            <a:pPr marL="285750" indent="-285750">
              <a:buFont typeface="Arial" panose="020B0604020202020204" pitchFamily="34" charset="0"/>
              <a:buChar char="•"/>
            </a:pPr>
            <a:r>
              <a:rPr lang="en-US"/>
              <a:t>The gradient of the loss function is calculated and determines how the parameters are adjusted </a:t>
            </a:r>
          </a:p>
          <a:p>
            <a:pPr marL="285750" indent="-285750">
              <a:buFont typeface="Arial" panose="020B0604020202020204" pitchFamily="34" charset="0"/>
              <a:buChar char="•"/>
            </a:pPr>
            <a:r>
              <a:rPr lang="en-US"/>
              <a:t>The gradient calculation is done using chain rule to account for the change in each layer’s weights and biases</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Backpropagation</a:t>
            </a:r>
          </a:p>
        </p:txBody>
      </p:sp>
      <p:pic>
        <p:nvPicPr>
          <p:cNvPr id="19458" name="Picture 2">
            <a:extLst>
              <a:ext uri="{FF2B5EF4-FFF2-40B4-BE49-F238E27FC236}">
                <a16:creationId xmlns:a16="http://schemas.microsoft.com/office/drawing/2014/main" id="{91827946-D6E3-E32D-33ED-3E40FB576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157" y="4399376"/>
            <a:ext cx="5387686" cy="170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254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a:xfrm>
            <a:off x="566928" y="1316736"/>
            <a:ext cx="10515600" cy="868430"/>
          </a:xfrm>
        </p:spPr>
        <p:txBody>
          <a:bodyPr anchor="b">
            <a:normAutofit/>
          </a:bodyPr>
          <a:lstStyle/>
          <a:p>
            <a:r>
              <a:rPr lang="en-US"/>
              <a:t>Best DNN architecture for Audio + Theme features</a:t>
            </a:r>
          </a:p>
        </p:txBody>
      </p:sp>
      <p:pic>
        <p:nvPicPr>
          <p:cNvPr id="6" name="Picture 6" descr="Diagram&#10;&#10;Description automatically generated">
            <a:extLst>
              <a:ext uri="{FF2B5EF4-FFF2-40B4-BE49-F238E27FC236}">
                <a16:creationId xmlns:a16="http://schemas.microsoft.com/office/drawing/2014/main" id="{F9B2334C-BB39-CC7B-6557-A8755989C7D0}"/>
              </a:ext>
            </a:extLst>
          </p:cNvPr>
          <p:cNvPicPr>
            <a:picLocks noChangeAspect="1"/>
          </p:cNvPicPr>
          <p:nvPr/>
        </p:nvPicPr>
        <p:blipFill>
          <a:blip r:embed="rId2"/>
          <a:stretch>
            <a:fillRect/>
          </a:stretch>
        </p:blipFill>
        <p:spPr>
          <a:xfrm>
            <a:off x="4270775" y="2320111"/>
            <a:ext cx="3107906" cy="3813382"/>
          </a:xfrm>
          <a:prstGeom prst="rect">
            <a:avLst/>
          </a:prstGeom>
          <a:noFill/>
        </p:spPr>
      </p:pic>
    </p:spTree>
    <p:extLst>
      <p:ext uri="{BB962C8B-B14F-4D97-AF65-F5344CB8AC3E}">
        <p14:creationId xmlns:p14="http://schemas.microsoft.com/office/powerpoint/2010/main" val="1725215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a:xfrm>
            <a:off x="566927" y="2185416"/>
            <a:ext cx="10698480" cy="3732425"/>
          </a:xfrm>
        </p:spPr>
        <p:txBody>
          <a:bodyPr vert="horz" lIns="182880" tIns="45720" rIns="182880" bIns="45720" rtlCol="0" anchor="t">
            <a:noAutofit/>
          </a:bodyPr>
          <a:lstStyle/>
          <a:p>
            <a:r>
              <a:rPr lang="en-US" sz="1800" dirty="0"/>
              <a:t>There are many advantages in knowing the genre of song</a:t>
            </a:r>
          </a:p>
          <a:p>
            <a:r>
              <a:rPr lang="en-US" sz="1800" dirty="0"/>
              <a:t>Academic use - Understanding different types of genres and its characteristics can not only help us write more music but also recognize the hidden mysteries that makes a song special</a:t>
            </a:r>
          </a:p>
          <a:p>
            <a:r>
              <a:rPr lang="en-US" sz="1800">
                <a:latin typeface="Arial"/>
                <a:cs typeface="Arial"/>
              </a:rPr>
              <a:t>Commercial use – Big music corporations such as Spotify or Soundcloud can better tag and segregate huge amounts of songs without the need of human intervention and thus enable better music information retrieval practices.</a:t>
            </a:r>
            <a:endParaRPr lang="en-US" sz="1800" dirty="0"/>
          </a:p>
          <a:p>
            <a:r>
              <a:rPr lang="en-US" sz="1800" dirty="0"/>
              <a:t>The biggest advantage we get by using DL algorithms is that these models can identify and learn the intricacies that helps identify the song to its genre in the most efficient way</a:t>
            </a:r>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Why even identify the genre?</a:t>
            </a:r>
          </a:p>
        </p:txBody>
      </p:sp>
    </p:spTree>
    <p:extLst>
      <p:ext uri="{BB962C8B-B14F-4D97-AF65-F5344CB8AC3E}">
        <p14:creationId xmlns:p14="http://schemas.microsoft.com/office/powerpoint/2010/main" val="12452629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4543231"/>
          </a:xfrm>
        </p:spPr>
        <p:txBody>
          <a:bodyPr/>
          <a:lstStyle/>
          <a:p>
            <a:pPr marL="285750" indent="-285750">
              <a:buFont typeface="Arial" panose="020B0604020202020204" pitchFamily="34" charset="0"/>
              <a:buChar char="•"/>
            </a:pPr>
            <a:r>
              <a:rPr lang="en-US"/>
              <a:t>We created a split architecture network with one split each for Audio and Theme features that would get concatenated after some time</a:t>
            </a:r>
          </a:p>
          <a:p>
            <a:pPr marL="742939" lvl="1" indent="-285750">
              <a:buFont typeface="Arial" panose="020B0604020202020204" pitchFamily="34" charset="0"/>
              <a:buChar char="•"/>
            </a:pPr>
            <a:r>
              <a:rPr lang="en-US" sz="1800"/>
              <a:t>We tried simpler architecture with fewer dense layers and got good results with potential for improvement</a:t>
            </a:r>
          </a:p>
          <a:p>
            <a:pPr marL="742939" lvl="1" indent="-285750">
              <a:buFont typeface="Arial" panose="020B0604020202020204" pitchFamily="34" charset="0"/>
              <a:buChar char="•"/>
            </a:pPr>
            <a:r>
              <a:rPr lang="en-US" sz="1800"/>
              <a:t>We iterated over the architecture by changing the placement of flattening layers, increasing network depth by adding dense layers and experiment with regularization</a:t>
            </a:r>
          </a:p>
          <a:p>
            <a:pPr marL="285750" indent="-285750">
              <a:buFont typeface="Arial" panose="020B0604020202020204" pitchFamily="34" charset="0"/>
              <a:buChar char="•"/>
            </a:pPr>
            <a:r>
              <a:rPr lang="en-US"/>
              <a:t>The best architecture </a:t>
            </a:r>
          </a:p>
          <a:p>
            <a:pPr marL="742939" lvl="1" indent="-285750">
              <a:buFont typeface="Arial" panose="020B0604020202020204" pitchFamily="34" charset="0"/>
              <a:buChar char="•"/>
            </a:pPr>
            <a:r>
              <a:rPr lang="en-US" sz="1800"/>
              <a:t>Audio Split – Flatten layer followed by 4 dense layers and no regularization</a:t>
            </a:r>
          </a:p>
          <a:p>
            <a:pPr marL="742939" lvl="1" indent="-285750">
              <a:buFont typeface="Arial" panose="020B0604020202020204" pitchFamily="34" charset="0"/>
              <a:buChar char="•"/>
            </a:pPr>
            <a:r>
              <a:rPr lang="en-US" sz="1800"/>
              <a:t>Theme Split – Flatten layer followed by 2 dense layers with dropout regularization before the 2</a:t>
            </a:r>
            <a:r>
              <a:rPr lang="en-US" sz="1800" baseline="30000"/>
              <a:t>nd</a:t>
            </a:r>
            <a:r>
              <a:rPr lang="en-US" sz="1800"/>
              <a:t> dense layer</a:t>
            </a:r>
          </a:p>
          <a:p>
            <a:pPr marL="742939" lvl="1" indent="-285750">
              <a:buFont typeface="Arial" panose="020B0604020202020204" pitchFamily="34" charset="0"/>
              <a:buChar char="•"/>
            </a:pPr>
            <a:r>
              <a:rPr lang="en-US" sz="1800"/>
              <a:t>Concatenated Split – Concatenation layer followed by 5 dense layers and output layer</a:t>
            </a:r>
          </a:p>
          <a:p>
            <a:pPr marL="742939" lvl="1" indent="-285750">
              <a:buFont typeface="Arial" panose="020B0604020202020204" pitchFamily="34" charset="0"/>
              <a:buChar char="•"/>
            </a:pPr>
            <a:r>
              <a:rPr lang="en-US" sz="1800"/>
              <a:t>Optimizer – Adam Optimizer</a:t>
            </a:r>
          </a:p>
          <a:p>
            <a:pPr marL="742939" lvl="1" indent="-285750">
              <a:buFont typeface="Arial" panose="020B0604020202020204" pitchFamily="34" charset="0"/>
              <a:buChar char="•"/>
            </a:pPr>
            <a:r>
              <a:rPr lang="en-US" sz="1800"/>
              <a:t>Loss Function – Categorical Cross-Entropy Loss </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Best DNN architecture for Audio + Theme features</a:t>
            </a:r>
          </a:p>
        </p:txBody>
      </p:sp>
    </p:spTree>
    <p:extLst>
      <p:ext uri="{BB962C8B-B14F-4D97-AF65-F5344CB8AC3E}">
        <p14:creationId xmlns:p14="http://schemas.microsoft.com/office/powerpoint/2010/main" val="6618049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a:xfrm>
            <a:off x="566928" y="1316736"/>
            <a:ext cx="10515600" cy="868430"/>
          </a:xfrm>
        </p:spPr>
        <p:txBody>
          <a:bodyPr anchor="b">
            <a:normAutofit/>
          </a:bodyPr>
          <a:lstStyle/>
          <a:p>
            <a:r>
              <a:rPr lang="en-US"/>
              <a:t>Best DNN architecture for Audio + Theme Graphs</a:t>
            </a:r>
          </a:p>
        </p:txBody>
      </p:sp>
      <p:pic>
        <p:nvPicPr>
          <p:cNvPr id="4" name="Picture 3">
            <a:extLst>
              <a:ext uri="{FF2B5EF4-FFF2-40B4-BE49-F238E27FC236}">
                <a16:creationId xmlns:a16="http://schemas.microsoft.com/office/drawing/2014/main" id="{073F6DE3-E0B9-25A4-57C6-8F748BADC4C8}"/>
              </a:ext>
            </a:extLst>
          </p:cNvPr>
          <p:cNvPicPr>
            <a:picLocks noChangeAspect="1"/>
          </p:cNvPicPr>
          <p:nvPr/>
        </p:nvPicPr>
        <p:blipFill>
          <a:blip r:embed="rId2"/>
          <a:stretch>
            <a:fillRect/>
          </a:stretch>
        </p:blipFill>
        <p:spPr>
          <a:xfrm>
            <a:off x="1611047" y="2320111"/>
            <a:ext cx="8427362" cy="3813382"/>
          </a:xfrm>
          <a:prstGeom prst="rect">
            <a:avLst/>
          </a:prstGeom>
          <a:noFill/>
        </p:spPr>
      </p:pic>
    </p:spTree>
    <p:extLst>
      <p:ext uri="{BB962C8B-B14F-4D97-AF65-F5344CB8AC3E}">
        <p14:creationId xmlns:p14="http://schemas.microsoft.com/office/powerpoint/2010/main" val="1080807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Best DNN architecture for Audio only features</a:t>
            </a:r>
          </a:p>
        </p:txBody>
      </p:sp>
      <p:pic>
        <p:nvPicPr>
          <p:cNvPr id="4" name="Picture 4">
            <a:extLst>
              <a:ext uri="{FF2B5EF4-FFF2-40B4-BE49-F238E27FC236}">
                <a16:creationId xmlns:a16="http://schemas.microsoft.com/office/drawing/2014/main" id="{528D8C95-ABFC-1AA1-8752-F12A4CCAE83A}"/>
              </a:ext>
            </a:extLst>
          </p:cNvPr>
          <p:cNvPicPr>
            <a:picLocks noChangeAspect="1"/>
          </p:cNvPicPr>
          <p:nvPr/>
        </p:nvPicPr>
        <p:blipFill>
          <a:blip r:embed="rId2"/>
          <a:stretch>
            <a:fillRect/>
          </a:stretch>
        </p:blipFill>
        <p:spPr>
          <a:xfrm>
            <a:off x="5466731" y="2244213"/>
            <a:ext cx="1258540" cy="4114800"/>
          </a:xfrm>
          <a:prstGeom prst="rect">
            <a:avLst/>
          </a:prstGeom>
        </p:spPr>
      </p:pic>
    </p:spTree>
    <p:extLst>
      <p:ext uri="{BB962C8B-B14F-4D97-AF65-F5344CB8AC3E}">
        <p14:creationId xmlns:p14="http://schemas.microsoft.com/office/powerpoint/2010/main" val="1002546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DD4C9-EB07-2703-3FE9-200B70D74103}"/>
              </a:ext>
            </a:extLst>
          </p:cNvPr>
          <p:cNvSpPr>
            <a:spLocks noGrp="1"/>
          </p:cNvSpPr>
          <p:nvPr>
            <p:ph type="body" idx="1"/>
          </p:nvPr>
        </p:nvSpPr>
        <p:spPr>
          <a:xfrm>
            <a:off x="569468" y="2189263"/>
            <a:ext cx="10698480" cy="4543231"/>
          </a:xfrm>
        </p:spPr>
        <p:txBody>
          <a:bodyPr/>
          <a:lstStyle/>
          <a:p>
            <a:pPr marL="285750" indent="-285750">
              <a:buFont typeface="Arial" panose="020B0604020202020204" pitchFamily="34" charset="0"/>
              <a:buChar char="•"/>
            </a:pPr>
            <a:r>
              <a:rPr lang="en-US"/>
              <a:t>We created a network with greater depth using dense layers and </a:t>
            </a:r>
            <a:r>
              <a:rPr lang="en-US" err="1"/>
              <a:t>ReLU</a:t>
            </a:r>
            <a:r>
              <a:rPr lang="en-US"/>
              <a:t> activation functions</a:t>
            </a:r>
          </a:p>
          <a:p>
            <a:pPr marL="742939" lvl="1" indent="-285750">
              <a:buFont typeface="Arial" panose="020B0604020202020204" pitchFamily="34" charset="0"/>
              <a:buChar char="•"/>
            </a:pPr>
            <a:r>
              <a:rPr lang="en-US" sz="1800"/>
              <a:t>We tried architecture with lesser dense layers but realized more depth was needed </a:t>
            </a:r>
          </a:p>
          <a:p>
            <a:pPr marL="742939" lvl="1" indent="-285750">
              <a:buFont typeface="Arial" panose="020B0604020202020204" pitchFamily="34" charset="0"/>
              <a:buChar char="•"/>
            </a:pPr>
            <a:r>
              <a:rPr lang="en-US" sz="1800"/>
              <a:t>We iterated over the architecture by changing the placement of flattening layers, increasing network depth by adding dense layers</a:t>
            </a:r>
          </a:p>
          <a:p>
            <a:pPr marL="285750" indent="-285750">
              <a:buFont typeface="Arial" panose="020B0604020202020204" pitchFamily="34" charset="0"/>
              <a:buChar char="•"/>
            </a:pPr>
            <a:r>
              <a:rPr lang="en-US"/>
              <a:t>The best architecture </a:t>
            </a:r>
          </a:p>
          <a:p>
            <a:pPr marL="742939" lvl="1" indent="-285750">
              <a:buFont typeface="Arial" panose="020B0604020202020204" pitchFamily="34" charset="0"/>
              <a:buChar char="•"/>
            </a:pPr>
            <a:r>
              <a:rPr lang="en-US" sz="1800"/>
              <a:t>Early flatten after input layer</a:t>
            </a:r>
          </a:p>
          <a:p>
            <a:pPr marL="742939" lvl="1" indent="-285750">
              <a:buFont typeface="Arial" panose="020B0604020202020204" pitchFamily="34" charset="0"/>
              <a:buChar char="•"/>
            </a:pPr>
            <a:r>
              <a:rPr lang="en-US" sz="1800"/>
              <a:t>Followed by 8 dense layers of non-decreasing width feeding into the output layer</a:t>
            </a:r>
          </a:p>
          <a:p>
            <a:pPr marL="742939" lvl="1" indent="-285750">
              <a:buFont typeface="Arial" panose="020B0604020202020204" pitchFamily="34" charset="0"/>
              <a:buChar char="•"/>
            </a:pPr>
            <a:r>
              <a:rPr lang="en-US" sz="1800"/>
              <a:t>Optimizer – Adam Optimizer</a:t>
            </a:r>
          </a:p>
          <a:p>
            <a:pPr marL="742939" lvl="1" indent="-285750">
              <a:buFont typeface="Arial" panose="020B0604020202020204" pitchFamily="34" charset="0"/>
              <a:buChar char="•"/>
            </a:pPr>
            <a:r>
              <a:rPr lang="en-US" sz="1800"/>
              <a:t>Loss Function – Categorical Cross-Entropy Loss </a:t>
            </a:r>
          </a:p>
        </p:txBody>
      </p:sp>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p:txBody>
          <a:bodyPr/>
          <a:lstStyle/>
          <a:p>
            <a:r>
              <a:rPr lang="en-US"/>
              <a:t>Best DNN architecture for Audio only features</a:t>
            </a:r>
          </a:p>
        </p:txBody>
      </p:sp>
    </p:spTree>
    <p:extLst>
      <p:ext uri="{BB962C8B-B14F-4D97-AF65-F5344CB8AC3E}">
        <p14:creationId xmlns:p14="http://schemas.microsoft.com/office/powerpoint/2010/main" val="2712317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a:xfrm>
            <a:off x="566928" y="1316736"/>
            <a:ext cx="10515600" cy="868430"/>
          </a:xfrm>
        </p:spPr>
        <p:txBody>
          <a:bodyPr anchor="b">
            <a:normAutofit/>
          </a:bodyPr>
          <a:lstStyle/>
          <a:p>
            <a:r>
              <a:rPr lang="en-US"/>
              <a:t>Best DNN architecture for Audio features Graph</a:t>
            </a:r>
          </a:p>
        </p:txBody>
      </p:sp>
      <p:pic>
        <p:nvPicPr>
          <p:cNvPr id="6" name="Picture 6" descr="Chart, histogram&#10;&#10;Description automatically generated">
            <a:extLst>
              <a:ext uri="{FF2B5EF4-FFF2-40B4-BE49-F238E27FC236}">
                <a16:creationId xmlns:a16="http://schemas.microsoft.com/office/drawing/2014/main" id="{48478411-336C-58D4-FD1B-12982FE3EEC5}"/>
              </a:ext>
            </a:extLst>
          </p:cNvPr>
          <p:cNvPicPr>
            <a:picLocks noChangeAspect="1"/>
          </p:cNvPicPr>
          <p:nvPr/>
        </p:nvPicPr>
        <p:blipFill>
          <a:blip r:embed="rId2"/>
          <a:stretch>
            <a:fillRect/>
          </a:stretch>
        </p:blipFill>
        <p:spPr>
          <a:xfrm>
            <a:off x="1611047" y="2320111"/>
            <a:ext cx="8427362" cy="3813382"/>
          </a:xfrm>
          <a:prstGeom prst="rect">
            <a:avLst/>
          </a:prstGeom>
          <a:noFill/>
        </p:spPr>
      </p:pic>
    </p:spTree>
    <p:extLst>
      <p:ext uri="{BB962C8B-B14F-4D97-AF65-F5344CB8AC3E}">
        <p14:creationId xmlns:p14="http://schemas.microsoft.com/office/powerpoint/2010/main" val="2971262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4D7274-1C8E-4781-21FA-2EEDA4582EC0}"/>
              </a:ext>
            </a:extLst>
          </p:cNvPr>
          <p:cNvSpPr>
            <a:spLocks noGrp="1"/>
          </p:cNvSpPr>
          <p:nvPr>
            <p:ph type="title"/>
          </p:nvPr>
        </p:nvSpPr>
        <p:spPr>
          <a:xfrm>
            <a:off x="566928" y="1316736"/>
            <a:ext cx="10515600" cy="868430"/>
          </a:xfrm>
        </p:spPr>
        <p:txBody>
          <a:bodyPr anchor="b">
            <a:normAutofit/>
          </a:bodyPr>
          <a:lstStyle/>
          <a:p>
            <a:r>
              <a:rPr lang="en-US" dirty="0"/>
              <a:t>DNN - Final Results</a:t>
            </a:r>
          </a:p>
        </p:txBody>
      </p:sp>
      <p:graphicFrame>
        <p:nvGraphicFramePr>
          <p:cNvPr id="4" name="Table 4">
            <a:extLst>
              <a:ext uri="{FF2B5EF4-FFF2-40B4-BE49-F238E27FC236}">
                <a16:creationId xmlns:a16="http://schemas.microsoft.com/office/drawing/2014/main" id="{0F4E2E9E-9CED-678F-C856-C71E477E7D80}"/>
              </a:ext>
            </a:extLst>
          </p:cNvPr>
          <p:cNvGraphicFramePr>
            <a:graphicFrameLocks/>
          </p:cNvGraphicFramePr>
          <p:nvPr>
            <p:extLst>
              <p:ext uri="{D42A27DB-BD31-4B8C-83A1-F6EECF244321}">
                <p14:modId xmlns:p14="http://schemas.microsoft.com/office/powerpoint/2010/main" val="436274078"/>
              </p:ext>
            </p:extLst>
          </p:nvPr>
        </p:nvGraphicFramePr>
        <p:xfrm>
          <a:off x="566928" y="3058001"/>
          <a:ext cx="10515601" cy="2337604"/>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a:p>
                  </a:txBody>
                  <a:tcPr marL="144296" marR="144296" marT="72148" marB="72148"/>
                </a:tc>
                <a:tc>
                  <a:txBody>
                    <a:bodyPr/>
                    <a:lstStyle/>
                    <a:p>
                      <a:r>
                        <a:rPr lang="en-US" sz="280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dirty="0"/>
                        <a:t>Audio + Lyric</a:t>
                      </a:r>
                    </a:p>
                  </a:txBody>
                  <a:tcPr marL="144296" marR="144296" marT="72148" marB="72148"/>
                </a:tc>
                <a:tc>
                  <a:txBody>
                    <a:bodyPr/>
                    <a:lstStyle/>
                    <a:p>
                      <a:r>
                        <a:rPr lang="en-US" sz="2800" dirty="0"/>
                        <a:t>98.65</a:t>
                      </a:r>
                    </a:p>
                  </a:txBody>
                  <a:tcPr marL="144296" marR="144296" marT="72148" marB="72148"/>
                </a:tc>
                <a:tc>
                  <a:txBody>
                    <a:bodyPr/>
                    <a:lstStyle/>
                    <a:p>
                      <a:r>
                        <a:rPr lang="en-US" sz="2800" dirty="0"/>
                        <a:t>87.55</a:t>
                      </a:r>
                    </a:p>
                  </a:txBody>
                  <a:tcPr marL="144296" marR="144296" marT="72148" marB="72148"/>
                </a:tc>
                <a:tc>
                  <a:txBody>
                    <a:bodyPr/>
                    <a:lstStyle/>
                    <a:p>
                      <a:r>
                        <a:rPr lang="en-US" sz="2800" dirty="0"/>
                        <a:t>85.80</a:t>
                      </a:r>
                    </a:p>
                  </a:txBody>
                  <a:tcPr marL="144296" marR="144296" marT="72148" marB="72148"/>
                </a:tc>
                <a:extLst>
                  <a:ext uri="{0D108BD9-81ED-4DB2-BD59-A6C34878D82A}">
                    <a16:rowId xmlns:a16="http://schemas.microsoft.com/office/drawing/2014/main" val="2835850286"/>
                  </a:ext>
                </a:extLst>
              </a:tr>
              <a:tr h="634905">
                <a:tc>
                  <a:txBody>
                    <a:bodyPr/>
                    <a:lstStyle/>
                    <a:p>
                      <a:r>
                        <a:rPr lang="en-US" sz="2800"/>
                        <a:t>Audio</a:t>
                      </a:r>
                    </a:p>
                  </a:txBody>
                  <a:tcPr marL="144296" marR="144296" marT="72148" marB="72148"/>
                </a:tc>
                <a:tc>
                  <a:txBody>
                    <a:bodyPr/>
                    <a:lstStyle/>
                    <a:p>
                      <a:r>
                        <a:rPr lang="en-US" sz="2800" dirty="0"/>
                        <a:t>94.63</a:t>
                      </a:r>
                    </a:p>
                  </a:txBody>
                  <a:tcPr marL="144296" marR="144296" marT="72148" marB="72148"/>
                </a:tc>
                <a:tc>
                  <a:txBody>
                    <a:bodyPr/>
                    <a:lstStyle/>
                    <a:p>
                      <a:r>
                        <a:rPr lang="en-US" sz="2800" dirty="0"/>
                        <a:t>48.96</a:t>
                      </a:r>
                    </a:p>
                  </a:txBody>
                  <a:tcPr marL="144296" marR="144296" marT="72148" marB="72148"/>
                </a:tc>
                <a:tc>
                  <a:txBody>
                    <a:bodyPr/>
                    <a:lstStyle/>
                    <a:p>
                      <a:r>
                        <a:rPr lang="en-US" sz="2800"/>
                        <a:t>47.69</a:t>
                      </a:r>
                    </a:p>
                  </a:txBody>
                  <a:tcPr marL="144296" marR="144296" marT="72148" marB="72148"/>
                </a:tc>
                <a:extLst>
                  <a:ext uri="{0D108BD9-81ED-4DB2-BD59-A6C34878D82A}">
                    <a16:rowId xmlns:a16="http://schemas.microsoft.com/office/drawing/2014/main" val="2444964071"/>
                  </a:ext>
                </a:extLst>
              </a:tr>
            </a:tbl>
          </a:graphicData>
        </a:graphic>
      </p:graphicFrame>
    </p:spTree>
    <p:extLst>
      <p:ext uri="{BB962C8B-B14F-4D97-AF65-F5344CB8AC3E}">
        <p14:creationId xmlns:p14="http://schemas.microsoft.com/office/powerpoint/2010/main" val="1315614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vert="horz" lIns="0" tIns="45720" rIns="91440" bIns="45720" rtlCol="0" anchor="t">
            <a:normAutofit/>
          </a:bodyPr>
          <a:lstStyle/>
          <a:p>
            <a:r>
              <a:rPr lang="en-US"/>
              <a:t>Part 3 – Convolutional Neural Networks (CNN)</a:t>
            </a:r>
          </a:p>
          <a:p>
            <a:endParaRPr lang="en-US"/>
          </a:p>
        </p:txBody>
      </p:sp>
    </p:spTree>
    <p:extLst>
      <p:ext uri="{BB962C8B-B14F-4D97-AF65-F5344CB8AC3E}">
        <p14:creationId xmlns:p14="http://schemas.microsoft.com/office/powerpoint/2010/main" val="2898189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D0614-1899-2D5E-5CEA-8909E22231DB}"/>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CNN is a specialized neural network that is based on the convolution operator.</a:t>
            </a:r>
          </a:p>
          <a:p>
            <a:r>
              <a:rPr lang="en-US" sz="1800">
                <a:latin typeface="Arial"/>
                <a:cs typeface="Arial"/>
              </a:rPr>
              <a:t>It is famous for working well with image classification problems as well as image segmentation and signal processing.</a:t>
            </a:r>
          </a:p>
          <a:p>
            <a:r>
              <a:rPr lang="en-US" sz="1800">
                <a:latin typeface="Arial"/>
                <a:cs typeface="Arial"/>
              </a:rPr>
              <a:t>The main intuition behind this algorithm is translation invariance and locality.</a:t>
            </a:r>
          </a:p>
          <a:p>
            <a:r>
              <a:rPr lang="en-US" sz="1800">
                <a:latin typeface="Arial"/>
                <a:cs typeface="Arial"/>
              </a:rPr>
              <a:t>Translation invariance refers to when network behaves the similarly to a patch irrespective of its placement in the image. Locality means that each neuron is mostly affected only by its surrounding neurons. Far away neurons have less to nil effect.</a:t>
            </a:r>
          </a:p>
        </p:txBody>
      </p:sp>
      <p:sp>
        <p:nvSpPr>
          <p:cNvPr id="2" name="Title 1">
            <a:extLst>
              <a:ext uri="{FF2B5EF4-FFF2-40B4-BE49-F238E27FC236}">
                <a16:creationId xmlns:a16="http://schemas.microsoft.com/office/drawing/2014/main" id="{A747ED65-47F0-EB99-06A0-4FD1C1C79622}"/>
              </a:ext>
            </a:extLst>
          </p:cNvPr>
          <p:cNvSpPr>
            <a:spLocks noGrp="1"/>
          </p:cNvSpPr>
          <p:nvPr>
            <p:ph type="title"/>
          </p:nvPr>
        </p:nvSpPr>
        <p:spPr/>
        <p:txBody>
          <a:bodyPr/>
          <a:lstStyle/>
          <a:p>
            <a:r>
              <a:rPr lang="en-US"/>
              <a:t>CNN Algorithm</a:t>
            </a:r>
          </a:p>
        </p:txBody>
      </p:sp>
    </p:spTree>
    <p:extLst>
      <p:ext uri="{BB962C8B-B14F-4D97-AF65-F5344CB8AC3E}">
        <p14:creationId xmlns:p14="http://schemas.microsoft.com/office/powerpoint/2010/main" val="1962004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9EF4AA4-FBA9-F84A-F182-8FD7A7865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981" y="3859026"/>
            <a:ext cx="10410825" cy="2168922"/>
          </a:xfrm>
          <a:prstGeom prst="rect">
            <a:avLst/>
          </a:prstGeom>
        </p:spPr>
      </p:pic>
      <p:sp>
        <p:nvSpPr>
          <p:cNvPr id="3" name="Content Placeholder 2">
            <a:extLst>
              <a:ext uri="{FF2B5EF4-FFF2-40B4-BE49-F238E27FC236}">
                <a16:creationId xmlns:a16="http://schemas.microsoft.com/office/drawing/2014/main" id="{260788BE-6143-4701-2D99-765FFAF4CA28}"/>
              </a:ext>
            </a:extLst>
          </p:cNvPr>
          <p:cNvSpPr>
            <a:spLocks noGrp="1"/>
          </p:cNvSpPr>
          <p:nvPr>
            <p:ph type="body" idx="10"/>
          </p:nvPr>
        </p:nvSpPr>
        <p:spPr/>
        <p:txBody>
          <a:bodyPr vert="horz" lIns="182880" tIns="45720" rIns="182880" bIns="45720" rtlCol="0" anchor="t">
            <a:noAutofit/>
          </a:bodyPr>
          <a:lstStyle/>
          <a:p>
            <a:r>
              <a:rPr lang="en-US">
                <a:latin typeface="Arial"/>
                <a:cs typeface="Arial"/>
              </a:rPr>
              <a:t>This operator is used to transform the image by applying a filter. The filter is smaller </a:t>
            </a:r>
            <a:r>
              <a:rPr lang="en-US" sz="1800">
                <a:latin typeface="Arial"/>
                <a:cs typeface="Arial"/>
              </a:rPr>
              <a:t>than</a:t>
            </a:r>
            <a:r>
              <a:rPr lang="en-US">
                <a:latin typeface="Arial"/>
                <a:cs typeface="Arial"/>
              </a:rPr>
              <a:t> the image and its movement can be controlled using stride. Extra padding can also be used to allow more space for the filter to cover in image.</a:t>
            </a:r>
          </a:p>
          <a:p>
            <a:r>
              <a:rPr lang="en-US"/>
              <a:t>The following formula represents the operator. Let I be the image and K be the filter/Kernel.</a:t>
            </a:r>
          </a:p>
          <a:p>
            <a:endParaRPr lang="en-US"/>
          </a:p>
        </p:txBody>
      </p:sp>
      <p:sp>
        <p:nvSpPr>
          <p:cNvPr id="2" name="Title 1">
            <a:extLst>
              <a:ext uri="{FF2B5EF4-FFF2-40B4-BE49-F238E27FC236}">
                <a16:creationId xmlns:a16="http://schemas.microsoft.com/office/drawing/2014/main" id="{38A8402E-BE90-0DAE-C58C-F2DD20B1CD79}"/>
              </a:ext>
            </a:extLst>
          </p:cNvPr>
          <p:cNvSpPr>
            <a:spLocks noGrp="1"/>
          </p:cNvSpPr>
          <p:nvPr>
            <p:ph type="title"/>
          </p:nvPr>
        </p:nvSpPr>
        <p:spPr/>
        <p:txBody>
          <a:bodyPr/>
          <a:lstStyle/>
          <a:p>
            <a:r>
              <a:rPr lang="en-US"/>
              <a:t>Convolutional operator	</a:t>
            </a:r>
          </a:p>
        </p:txBody>
      </p:sp>
    </p:spTree>
    <p:extLst>
      <p:ext uri="{BB962C8B-B14F-4D97-AF65-F5344CB8AC3E}">
        <p14:creationId xmlns:p14="http://schemas.microsoft.com/office/powerpoint/2010/main" val="3386606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2B587-586F-F58E-4409-7F8B66FE7BD1}"/>
              </a:ext>
            </a:extLst>
          </p:cNvPr>
          <p:cNvSpPr>
            <a:spLocks noGrp="1"/>
          </p:cNvSpPr>
          <p:nvPr>
            <p:ph type="body" idx="10"/>
          </p:nvPr>
        </p:nvSpPr>
        <p:spPr>
          <a:xfrm>
            <a:off x="566928" y="2185416"/>
            <a:ext cx="7461504" cy="3732425"/>
          </a:xfrm>
        </p:spPr>
        <p:txBody>
          <a:bodyPr vert="horz" lIns="182880" tIns="45720" rIns="182880" bIns="45720" rtlCol="0" anchor="t">
            <a:noAutofit/>
          </a:bodyPr>
          <a:lstStyle/>
          <a:p>
            <a:r>
              <a:rPr lang="en-US" sz="1800" dirty="0">
                <a:latin typeface="Arial"/>
                <a:cs typeface="Arial"/>
              </a:rPr>
              <a:t>CNN models are implemented using the </a:t>
            </a:r>
            <a:r>
              <a:rPr lang="en-US" sz="1800" dirty="0" err="1">
                <a:latin typeface="Arial"/>
                <a:cs typeface="Arial"/>
              </a:rPr>
              <a:t>keras</a:t>
            </a:r>
            <a:r>
              <a:rPr lang="en-US" sz="1800" dirty="0">
                <a:latin typeface="Arial"/>
                <a:cs typeface="Arial"/>
              </a:rPr>
              <a:t> and </a:t>
            </a:r>
            <a:r>
              <a:rPr lang="en-US" sz="1800" dirty="0" err="1">
                <a:latin typeface="Arial"/>
                <a:cs typeface="Arial"/>
              </a:rPr>
              <a:t>tensorflow</a:t>
            </a:r>
            <a:r>
              <a:rPr lang="en-US" sz="1800" dirty="0">
                <a:latin typeface="Arial"/>
                <a:cs typeface="Arial"/>
              </a:rPr>
              <a:t> frameworks. Different types of layers have been used each unique in its functionality.</a:t>
            </a:r>
          </a:p>
          <a:p>
            <a:r>
              <a:rPr lang="en-US" sz="1800" dirty="0">
                <a:latin typeface="Arial"/>
                <a:cs typeface="Arial"/>
              </a:rPr>
              <a:t>Dense layer – This is the simplest layer used to represent a layer of neurons.</a:t>
            </a:r>
          </a:p>
          <a:p>
            <a:r>
              <a:rPr lang="en-US" sz="1800" dirty="0">
                <a:latin typeface="Arial"/>
                <a:cs typeface="Arial"/>
              </a:rPr>
              <a:t>Conv2D layer – This layer creates a convolutional kernel that is convolved with the layer input. We can denote how many filters we need along with their kernel size. We can also choose the padding and stride. By default, it uses VALID padding but for certain layers we have used SAME padding. The activation function used is </a:t>
            </a:r>
            <a:r>
              <a:rPr lang="en-US" sz="1800" dirty="0" err="1">
                <a:latin typeface="Arial"/>
                <a:cs typeface="Arial"/>
              </a:rPr>
              <a:t>Relu</a:t>
            </a:r>
            <a:r>
              <a:rPr lang="en-US" sz="1800" dirty="0">
                <a:latin typeface="Arial"/>
                <a:cs typeface="Arial"/>
              </a:rPr>
              <a:t>.</a:t>
            </a:r>
          </a:p>
          <a:p>
            <a:endParaRPr lang="en-US" sz="1800" dirty="0"/>
          </a:p>
          <a:p>
            <a:endParaRPr lang="en-US" sz="1800" dirty="0"/>
          </a:p>
        </p:txBody>
      </p:sp>
      <p:sp>
        <p:nvSpPr>
          <p:cNvPr id="2" name="Title 1">
            <a:extLst>
              <a:ext uri="{FF2B5EF4-FFF2-40B4-BE49-F238E27FC236}">
                <a16:creationId xmlns:a16="http://schemas.microsoft.com/office/drawing/2014/main" id="{81D497BC-660E-2512-4DC5-14EEE9BB7F99}"/>
              </a:ext>
            </a:extLst>
          </p:cNvPr>
          <p:cNvSpPr>
            <a:spLocks noGrp="1"/>
          </p:cNvSpPr>
          <p:nvPr>
            <p:ph type="title"/>
          </p:nvPr>
        </p:nvSpPr>
        <p:spPr/>
        <p:txBody>
          <a:bodyPr/>
          <a:lstStyle/>
          <a:p>
            <a:r>
              <a:rPr lang="en-US" dirty="0"/>
              <a:t>CNN Implementation – Layers	</a:t>
            </a:r>
          </a:p>
        </p:txBody>
      </p:sp>
      <p:grpSp>
        <p:nvGrpSpPr>
          <p:cNvPr id="6" name="Group 5">
            <a:extLst>
              <a:ext uri="{FF2B5EF4-FFF2-40B4-BE49-F238E27FC236}">
                <a16:creationId xmlns:a16="http://schemas.microsoft.com/office/drawing/2014/main" id="{284F5C04-A469-8730-2CB1-DC0AB9436CAF}"/>
              </a:ext>
            </a:extLst>
          </p:cNvPr>
          <p:cNvGrpSpPr/>
          <p:nvPr/>
        </p:nvGrpSpPr>
        <p:grpSpPr>
          <a:xfrm>
            <a:off x="7914132" y="3700439"/>
            <a:ext cx="3511048" cy="1019760"/>
            <a:chOff x="7914132" y="3700439"/>
            <a:chExt cx="3511048" cy="1019760"/>
          </a:xfrm>
        </p:grpSpPr>
        <p:pic>
          <p:nvPicPr>
            <p:cNvPr id="7" name="Picture 2" descr="ChronoMID—Cross-modal neural networks for 3-D temporal medical imaging data  | PLOS ONE">
              <a:extLst>
                <a:ext uri="{FF2B5EF4-FFF2-40B4-BE49-F238E27FC236}">
                  <a16:creationId xmlns:a16="http://schemas.microsoft.com/office/drawing/2014/main" id="{90FD46AB-EDCA-25DA-DA92-616E9D1783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132" y="3700439"/>
              <a:ext cx="3511048" cy="97239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usic with solid fill">
              <a:extLst>
                <a:ext uri="{FF2B5EF4-FFF2-40B4-BE49-F238E27FC236}">
                  <a16:creationId xmlns:a16="http://schemas.microsoft.com/office/drawing/2014/main" id="{ABF82C57-7EF1-F29C-C7D9-3E35F7656F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4132" y="3711739"/>
              <a:ext cx="679778" cy="679778"/>
            </a:xfrm>
            <a:prstGeom prst="rect">
              <a:avLst/>
            </a:prstGeom>
          </p:spPr>
        </p:pic>
        <p:sp>
          <p:nvSpPr>
            <p:cNvPr id="9" name="TextBox 8">
              <a:extLst>
                <a:ext uri="{FF2B5EF4-FFF2-40B4-BE49-F238E27FC236}">
                  <a16:creationId xmlns:a16="http://schemas.microsoft.com/office/drawing/2014/main" id="{C0199E75-EBB8-B539-54EB-7FBEFE7269E3}"/>
                </a:ext>
              </a:extLst>
            </p:cNvPr>
            <p:cNvSpPr txBox="1"/>
            <p:nvPr/>
          </p:nvSpPr>
          <p:spPr>
            <a:xfrm>
              <a:off x="8051837" y="4533609"/>
              <a:ext cx="404368" cy="186590"/>
            </a:xfrm>
            <a:prstGeom prst="rect">
              <a:avLst/>
            </a:prstGeom>
            <a:solidFill>
              <a:schemeClr val="bg1"/>
            </a:solidFill>
          </p:spPr>
          <p:txBody>
            <a:bodyPr wrap="square" rtlCol="0">
              <a:spAutoFit/>
            </a:bodyPr>
            <a:lstStyle/>
            <a:p>
              <a:pPr>
                <a:lnSpc>
                  <a:spcPts val="500"/>
                </a:lnSpc>
              </a:pPr>
              <a:r>
                <a:rPr lang="en-US" sz="1200" dirty="0">
                  <a:solidFill>
                    <a:schemeClr val="tx1">
                      <a:lumMod val="50000"/>
                    </a:schemeClr>
                  </a:solidFill>
                  <a:latin typeface="EucrosiaUPC" panose="020B0502040204020203" pitchFamily="18" charset="-34"/>
                  <a:cs typeface="EucrosiaUPC" panose="020B0502040204020203" pitchFamily="18" charset="-34"/>
                </a:rPr>
                <a:t>Input</a:t>
              </a:r>
            </a:p>
          </p:txBody>
        </p:sp>
      </p:grpSp>
      <p:sp>
        <p:nvSpPr>
          <p:cNvPr id="10" name="Rectangle: Rounded Corners 9">
            <a:extLst>
              <a:ext uri="{FF2B5EF4-FFF2-40B4-BE49-F238E27FC236}">
                <a16:creationId xmlns:a16="http://schemas.microsoft.com/office/drawing/2014/main" id="{75039B09-A0F0-F7DB-0B9C-0648A5FDAEE1}"/>
              </a:ext>
            </a:extLst>
          </p:cNvPr>
          <p:cNvSpPr/>
          <p:nvPr/>
        </p:nvSpPr>
        <p:spPr>
          <a:xfrm>
            <a:off x="8737600" y="3543300"/>
            <a:ext cx="876300" cy="117689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65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a:xfrm>
            <a:off x="566929" y="2185416"/>
            <a:ext cx="7348040" cy="3732425"/>
          </a:xfrm>
        </p:spPr>
        <p:txBody>
          <a:bodyPr vert="horz" lIns="182880" tIns="45720" rIns="182880" bIns="45720" rtlCol="0" anchor="t">
            <a:noAutofit/>
          </a:bodyPr>
          <a:lstStyle/>
          <a:p>
            <a:r>
              <a:rPr lang="en-US" sz="1800">
                <a:latin typeface="Arial"/>
                <a:cs typeface="Arial"/>
              </a:rPr>
              <a:t>The main dataset contains 25000 songs which are obtained from Free Music Archive (FMA) repo. It also provided us with metadata for these songs</a:t>
            </a:r>
          </a:p>
          <a:p>
            <a:r>
              <a:rPr lang="en-US" sz="1800">
                <a:latin typeface="Arial"/>
                <a:cs typeface="Arial"/>
              </a:rPr>
              <a:t>For the audio files, each file gets divided into 5 or 10 parts and their Mel-frequency cepstral coefficients (MFCC) are extracted. For lyrics, we use an API to download the lyrics and using CBOW dictionary, we convert the text into word embeddings and get the theme</a:t>
            </a:r>
          </a:p>
          <a:p>
            <a:r>
              <a:rPr lang="en-US" sz="1800">
                <a:latin typeface="Arial"/>
                <a:cs typeface="Arial"/>
              </a:rPr>
              <a:t>Based on the MFCC features, we can obtain a vector size of 250 and 125. We will consider 250 </a:t>
            </a:r>
            <a:r>
              <a:rPr lang="en-US" sz="1800" err="1">
                <a:latin typeface="Arial"/>
                <a:cs typeface="Arial"/>
              </a:rPr>
              <a:t>vec</a:t>
            </a:r>
            <a:r>
              <a:rPr lang="en-US" sz="1800">
                <a:latin typeface="Arial"/>
                <a:cs typeface="Arial"/>
              </a:rPr>
              <a:t> dataset as our main dataset since we assume that having more data per song is more important. </a:t>
            </a:r>
            <a:endParaRPr lang="en-US" sz="1800"/>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Summary of our Project - Preprocessing</a:t>
            </a:r>
          </a:p>
        </p:txBody>
      </p:sp>
      <p:pic>
        <p:nvPicPr>
          <p:cNvPr id="4" name="Picture 4" descr="Diagram&#10;&#10;Description automatically generated">
            <a:extLst>
              <a:ext uri="{FF2B5EF4-FFF2-40B4-BE49-F238E27FC236}">
                <a16:creationId xmlns:a16="http://schemas.microsoft.com/office/drawing/2014/main" id="{4A3BE4BA-8247-6D86-3B02-3726324FE5A3}"/>
              </a:ext>
            </a:extLst>
          </p:cNvPr>
          <p:cNvPicPr>
            <a:picLocks noChangeAspect="1"/>
          </p:cNvPicPr>
          <p:nvPr/>
        </p:nvPicPr>
        <p:blipFill>
          <a:blip r:embed="rId2"/>
          <a:stretch>
            <a:fillRect/>
          </a:stretch>
        </p:blipFill>
        <p:spPr>
          <a:xfrm>
            <a:off x="8064930" y="1972950"/>
            <a:ext cx="3336513" cy="3944891"/>
          </a:xfrm>
          <a:prstGeom prst="rect">
            <a:avLst/>
          </a:prstGeom>
        </p:spPr>
      </p:pic>
      <p:sp>
        <p:nvSpPr>
          <p:cNvPr id="5" name="Rectangle 4">
            <a:extLst>
              <a:ext uri="{FF2B5EF4-FFF2-40B4-BE49-F238E27FC236}">
                <a16:creationId xmlns:a16="http://schemas.microsoft.com/office/drawing/2014/main" id="{E687FB36-BB9B-2403-9885-DF8F9181F16A}"/>
              </a:ext>
            </a:extLst>
          </p:cNvPr>
          <p:cNvSpPr/>
          <p:nvPr/>
        </p:nvSpPr>
        <p:spPr>
          <a:xfrm>
            <a:off x="8288594" y="1868129"/>
            <a:ext cx="2723536" cy="2428568"/>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716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F09BA5-894A-FD9F-ED4B-FFFF7D3B90A5}"/>
              </a:ext>
            </a:extLst>
          </p:cNvPr>
          <p:cNvSpPr>
            <a:spLocks noGrp="1"/>
          </p:cNvSpPr>
          <p:nvPr>
            <p:ph type="body" idx="10"/>
          </p:nvPr>
        </p:nvSpPr>
        <p:spPr>
          <a:xfrm>
            <a:off x="566928" y="2185416"/>
            <a:ext cx="7461504" cy="3732425"/>
          </a:xfrm>
        </p:spPr>
        <p:txBody>
          <a:bodyPr vert="horz" lIns="182880" tIns="45720" rIns="182880" bIns="45720" rtlCol="0" anchor="t">
            <a:noAutofit/>
          </a:bodyPr>
          <a:lstStyle/>
          <a:p>
            <a:r>
              <a:rPr lang="en-US" sz="1800" dirty="0">
                <a:latin typeface="Arial"/>
                <a:cs typeface="Arial"/>
              </a:rPr>
              <a:t>MaxPooling2D layer – This layer is used to apply max pooling operations for 2D spatial data. It down samples the input by taking the maximum value in the window. Different pooling were experimented and not recorded due to a loss in performance.</a:t>
            </a:r>
          </a:p>
          <a:p>
            <a:r>
              <a:rPr lang="en-US" sz="1800" dirty="0">
                <a:latin typeface="Arial"/>
                <a:cs typeface="Arial"/>
              </a:rPr>
              <a:t>Batch Normalization Layer – This layer tries to normalize its inputs; this transformation forces the mean output to be close to zero while keeping standard deviation close to one. This helps in handling internal covariate shift and also speeds up training.</a:t>
            </a:r>
          </a:p>
          <a:p>
            <a:r>
              <a:rPr lang="en-US" sz="1800" dirty="0">
                <a:latin typeface="Arial"/>
                <a:cs typeface="Arial"/>
              </a:rPr>
              <a:t>Dropout Layer – Applies regularization by turning off certain neurons.</a:t>
            </a:r>
          </a:p>
          <a:p>
            <a:r>
              <a:rPr lang="en-US" sz="1800" dirty="0">
                <a:latin typeface="Arial"/>
                <a:cs typeface="Arial"/>
              </a:rPr>
              <a:t>Flatten – This layer is used to flatten the inputs. </a:t>
            </a:r>
            <a:endParaRPr lang="en-US" sz="1800" dirty="0"/>
          </a:p>
        </p:txBody>
      </p:sp>
      <p:sp>
        <p:nvSpPr>
          <p:cNvPr id="2" name="Title 1">
            <a:extLst>
              <a:ext uri="{FF2B5EF4-FFF2-40B4-BE49-F238E27FC236}">
                <a16:creationId xmlns:a16="http://schemas.microsoft.com/office/drawing/2014/main" id="{78F11896-BE67-362B-46F6-E46E528A6BC2}"/>
              </a:ext>
            </a:extLst>
          </p:cNvPr>
          <p:cNvSpPr>
            <a:spLocks noGrp="1"/>
          </p:cNvSpPr>
          <p:nvPr>
            <p:ph type="title"/>
          </p:nvPr>
        </p:nvSpPr>
        <p:spPr/>
        <p:txBody>
          <a:bodyPr/>
          <a:lstStyle/>
          <a:p>
            <a:r>
              <a:rPr lang="en-US"/>
              <a:t>CNN Implementation – Layers	</a:t>
            </a:r>
          </a:p>
        </p:txBody>
      </p:sp>
      <p:grpSp>
        <p:nvGrpSpPr>
          <p:cNvPr id="9" name="Group 8">
            <a:extLst>
              <a:ext uri="{FF2B5EF4-FFF2-40B4-BE49-F238E27FC236}">
                <a16:creationId xmlns:a16="http://schemas.microsoft.com/office/drawing/2014/main" id="{0E8E8209-7CBA-9818-5005-E63CAF658070}"/>
              </a:ext>
            </a:extLst>
          </p:cNvPr>
          <p:cNvGrpSpPr/>
          <p:nvPr/>
        </p:nvGrpSpPr>
        <p:grpSpPr>
          <a:xfrm>
            <a:off x="7914132" y="3700439"/>
            <a:ext cx="3511048" cy="1019760"/>
            <a:chOff x="7914132" y="3700439"/>
            <a:chExt cx="3511048" cy="1019760"/>
          </a:xfrm>
        </p:grpSpPr>
        <p:pic>
          <p:nvPicPr>
            <p:cNvPr id="5" name="Picture 2" descr="ChronoMID—Cross-modal neural networks for 3-D temporal medical imaging data  | PLOS ONE">
              <a:extLst>
                <a:ext uri="{FF2B5EF4-FFF2-40B4-BE49-F238E27FC236}">
                  <a16:creationId xmlns:a16="http://schemas.microsoft.com/office/drawing/2014/main" id="{650DDAF1-89D3-6F13-56B5-9C2A740D9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132" y="3700439"/>
              <a:ext cx="3511048" cy="97239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Music with solid fill">
              <a:extLst>
                <a:ext uri="{FF2B5EF4-FFF2-40B4-BE49-F238E27FC236}">
                  <a16:creationId xmlns:a16="http://schemas.microsoft.com/office/drawing/2014/main" id="{AAF80576-E04B-A586-B990-C74EC3089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4132" y="3711739"/>
              <a:ext cx="679778" cy="679778"/>
            </a:xfrm>
            <a:prstGeom prst="rect">
              <a:avLst/>
            </a:prstGeom>
          </p:spPr>
        </p:pic>
        <p:sp>
          <p:nvSpPr>
            <p:cNvPr id="8" name="TextBox 7">
              <a:extLst>
                <a:ext uri="{FF2B5EF4-FFF2-40B4-BE49-F238E27FC236}">
                  <a16:creationId xmlns:a16="http://schemas.microsoft.com/office/drawing/2014/main" id="{621E9B8B-45C8-DB15-F957-C7DAD8497D43}"/>
                </a:ext>
              </a:extLst>
            </p:cNvPr>
            <p:cNvSpPr txBox="1"/>
            <p:nvPr/>
          </p:nvSpPr>
          <p:spPr>
            <a:xfrm>
              <a:off x="8051837" y="4533609"/>
              <a:ext cx="404368" cy="186590"/>
            </a:xfrm>
            <a:prstGeom prst="rect">
              <a:avLst/>
            </a:prstGeom>
            <a:solidFill>
              <a:schemeClr val="bg1"/>
            </a:solidFill>
          </p:spPr>
          <p:txBody>
            <a:bodyPr wrap="square" rtlCol="0">
              <a:spAutoFit/>
            </a:bodyPr>
            <a:lstStyle/>
            <a:p>
              <a:pPr>
                <a:lnSpc>
                  <a:spcPts val="500"/>
                </a:lnSpc>
              </a:pPr>
              <a:r>
                <a:rPr lang="en-US" sz="1200" dirty="0">
                  <a:solidFill>
                    <a:schemeClr val="tx1">
                      <a:lumMod val="50000"/>
                    </a:schemeClr>
                  </a:solidFill>
                  <a:latin typeface="EucrosiaUPC" panose="020B0502040204020203" pitchFamily="18" charset="-34"/>
                  <a:cs typeface="EucrosiaUPC" panose="020B0502040204020203" pitchFamily="18" charset="-34"/>
                </a:rPr>
                <a:t>Input</a:t>
              </a:r>
            </a:p>
          </p:txBody>
        </p:sp>
      </p:grpSp>
      <p:sp>
        <p:nvSpPr>
          <p:cNvPr id="10" name="Rectangle: Rounded Corners 9">
            <a:extLst>
              <a:ext uri="{FF2B5EF4-FFF2-40B4-BE49-F238E27FC236}">
                <a16:creationId xmlns:a16="http://schemas.microsoft.com/office/drawing/2014/main" id="{91D99CA7-2BC3-C804-5A2A-BF06397A61FD}"/>
              </a:ext>
            </a:extLst>
          </p:cNvPr>
          <p:cNvSpPr/>
          <p:nvPr/>
        </p:nvSpPr>
        <p:spPr>
          <a:xfrm>
            <a:off x="9664700" y="3543300"/>
            <a:ext cx="1854200" cy="117689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060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57E4-4402-C889-D134-3FA7502B5F1D}"/>
              </a:ext>
            </a:extLst>
          </p:cNvPr>
          <p:cNvSpPr>
            <a:spLocks noGrp="1"/>
          </p:cNvSpPr>
          <p:nvPr>
            <p:ph type="title"/>
          </p:nvPr>
        </p:nvSpPr>
        <p:spPr>
          <a:xfrm>
            <a:off x="566928" y="1316736"/>
            <a:ext cx="10515600" cy="868430"/>
          </a:xfrm>
        </p:spPr>
        <p:txBody>
          <a:bodyPr anchor="b">
            <a:normAutofit/>
          </a:bodyPr>
          <a:lstStyle/>
          <a:p>
            <a:r>
              <a:rPr lang="en-US"/>
              <a:t>Best model for Audio + Lyrics</a:t>
            </a:r>
          </a:p>
        </p:txBody>
      </p:sp>
      <p:pic>
        <p:nvPicPr>
          <p:cNvPr id="6" name="Picture 6" descr="Diagram&#10;&#10;Description automatically generated">
            <a:extLst>
              <a:ext uri="{FF2B5EF4-FFF2-40B4-BE49-F238E27FC236}">
                <a16:creationId xmlns:a16="http://schemas.microsoft.com/office/drawing/2014/main" id="{3ED95B55-ACED-FA51-43A2-F3D9A9F982ED}"/>
              </a:ext>
            </a:extLst>
          </p:cNvPr>
          <p:cNvPicPr>
            <a:picLocks noGrp="1" noChangeAspect="1"/>
          </p:cNvPicPr>
          <p:nvPr>
            <p:ph idx="1"/>
          </p:nvPr>
        </p:nvPicPr>
        <p:blipFill>
          <a:blip r:embed="rId2"/>
          <a:stretch>
            <a:fillRect/>
          </a:stretch>
        </p:blipFill>
        <p:spPr>
          <a:xfrm>
            <a:off x="4180207" y="2320111"/>
            <a:ext cx="3289041" cy="3813382"/>
          </a:xfrm>
          <a:noFill/>
        </p:spPr>
      </p:pic>
    </p:spTree>
    <p:extLst>
      <p:ext uri="{BB962C8B-B14F-4D97-AF65-F5344CB8AC3E}">
        <p14:creationId xmlns:p14="http://schemas.microsoft.com/office/powerpoint/2010/main" val="4101108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5E415-0748-73E2-284C-F9DC8E023001}"/>
              </a:ext>
            </a:extLst>
          </p:cNvPr>
          <p:cNvSpPr>
            <a:spLocks noGrp="1"/>
          </p:cNvSpPr>
          <p:nvPr>
            <p:ph type="body" idx="10"/>
          </p:nvPr>
        </p:nvSpPr>
        <p:spPr/>
        <p:txBody>
          <a:bodyPr/>
          <a:lstStyle/>
          <a:p>
            <a:r>
              <a:rPr lang="en-US"/>
              <a:t>Here for audio input, we create three sets of cov2d + pooling + batch followed by a dropout and flattening. The theme has much shorter having just one set of con2d + pooling with a small amount of dropout</a:t>
            </a:r>
          </a:p>
          <a:p>
            <a:r>
              <a:rPr lang="en-US"/>
              <a:t>Post concatenation, we have a set of dense layers with mix of </a:t>
            </a:r>
            <a:r>
              <a:rPr lang="en-US" err="1"/>
              <a:t>Relu</a:t>
            </a:r>
            <a:r>
              <a:rPr lang="en-US"/>
              <a:t> and SoftMax activations.</a:t>
            </a:r>
          </a:p>
          <a:p>
            <a:r>
              <a:rPr lang="en-US"/>
              <a:t>The optimizer is </a:t>
            </a:r>
            <a:r>
              <a:rPr lang="en-US" err="1"/>
              <a:t>adam</a:t>
            </a:r>
            <a:r>
              <a:rPr lang="en-US"/>
              <a:t> with </a:t>
            </a:r>
            <a:r>
              <a:rPr lang="en-US" err="1"/>
              <a:t>categorical_crossentropy</a:t>
            </a:r>
            <a:r>
              <a:rPr lang="en-US"/>
              <a:t> as the loss.</a:t>
            </a:r>
          </a:p>
          <a:p>
            <a:endParaRPr lang="en-US"/>
          </a:p>
        </p:txBody>
      </p:sp>
      <p:sp>
        <p:nvSpPr>
          <p:cNvPr id="2" name="Title 1">
            <a:extLst>
              <a:ext uri="{FF2B5EF4-FFF2-40B4-BE49-F238E27FC236}">
                <a16:creationId xmlns:a16="http://schemas.microsoft.com/office/drawing/2014/main" id="{8CF640D6-4DA4-D51D-BE21-9BE2C1907690}"/>
              </a:ext>
            </a:extLst>
          </p:cNvPr>
          <p:cNvSpPr>
            <a:spLocks noGrp="1"/>
          </p:cNvSpPr>
          <p:nvPr>
            <p:ph type="title"/>
          </p:nvPr>
        </p:nvSpPr>
        <p:spPr/>
        <p:txBody>
          <a:bodyPr/>
          <a:lstStyle/>
          <a:p>
            <a:r>
              <a:rPr lang="en-US"/>
              <a:t>Best Audio+ Lyrics Model Architecture	</a:t>
            </a:r>
          </a:p>
        </p:txBody>
      </p:sp>
    </p:spTree>
    <p:extLst>
      <p:ext uri="{BB962C8B-B14F-4D97-AF65-F5344CB8AC3E}">
        <p14:creationId xmlns:p14="http://schemas.microsoft.com/office/powerpoint/2010/main" val="356917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8B87-105D-EEA2-BB0E-F03E83D9B4BF}"/>
              </a:ext>
            </a:extLst>
          </p:cNvPr>
          <p:cNvSpPr>
            <a:spLocks noGrp="1"/>
          </p:cNvSpPr>
          <p:nvPr>
            <p:ph type="title"/>
          </p:nvPr>
        </p:nvSpPr>
        <p:spPr>
          <a:xfrm>
            <a:off x="566928" y="1316736"/>
            <a:ext cx="10515600" cy="868430"/>
          </a:xfrm>
        </p:spPr>
        <p:txBody>
          <a:bodyPr anchor="b">
            <a:normAutofit/>
          </a:bodyPr>
          <a:lstStyle/>
          <a:p>
            <a:r>
              <a:rPr lang="en-US"/>
              <a:t>Best Audio+ Lyrics Model Results	</a:t>
            </a:r>
          </a:p>
        </p:txBody>
      </p:sp>
      <p:pic>
        <p:nvPicPr>
          <p:cNvPr id="3" name="Picture 3" descr="Chart&#10;&#10;Description automatically generated">
            <a:extLst>
              <a:ext uri="{FF2B5EF4-FFF2-40B4-BE49-F238E27FC236}">
                <a16:creationId xmlns:a16="http://schemas.microsoft.com/office/drawing/2014/main" id="{2474ADE8-C3A1-5CF4-0BB7-0C2D11AD6E1B}"/>
              </a:ext>
            </a:extLst>
          </p:cNvPr>
          <p:cNvPicPr>
            <a:picLocks noChangeAspect="1"/>
          </p:cNvPicPr>
          <p:nvPr/>
        </p:nvPicPr>
        <p:blipFill>
          <a:blip r:embed="rId2"/>
          <a:stretch>
            <a:fillRect/>
          </a:stretch>
        </p:blipFill>
        <p:spPr>
          <a:xfrm>
            <a:off x="1611047" y="2320111"/>
            <a:ext cx="8427362" cy="3813382"/>
          </a:xfrm>
          <a:prstGeom prst="rect">
            <a:avLst/>
          </a:prstGeom>
          <a:noFill/>
        </p:spPr>
      </p:pic>
    </p:spTree>
    <p:extLst>
      <p:ext uri="{BB962C8B-B14F-4D97-AF65-F5344CB8AC3E}">
        <p14:creationId xmlns:p14="http://schemas.microsoft.com/office/powerpoint/2010/main" val="3111119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8B87-105D-EEA2-BB0E-F03E83D9B4BF}"/>
              </a:ext>
            </a:extLst>
          </p:cNvPr>
          <p:cNvSpPr>
            <a:spLocks noGrp="1"/>
          </p:cNvSpPr>
          <p:nvPr>
            <p:ph type="title"/>
          </p:nvPr>
        </p:nvSpPr>
        <p:spPr/>
        <p:txBody>
          <a:bodyPr/>
          <a:lstStyle/>
          <a:p>
            <a:r>
              <a:rPr lang="en-US"/>
              <a:t>Best Audio only Model 	</a:t>
            </a:r>
          </a:p>
        </p:txBody>
      </p:sp>
      <p:pic>
        <p:nvPicPr>
          <p:cNvPr id="4" name="Picture 4" descr="Table&#10;&#10;Description automatically generated">
            <a:extLst>
              <a:ext uri="{FF2B5EF4-FFF2-40B4-BE49-F238E27FC236}">
                <a16:creationId xmlns:a16="http://schemas.microsoft.com/office/drawing/2014/main" id="{6B151E6A-2BEB-90A5-91EC-3F3AC17C9895}"/>
              </a:ext>
            </a:extLst>
          </p:cNvPr>
          <p:cNvPicPr>
            <a:picLocks noChangeAspect="1"/>
          </p:cNvPicPr>
          <p:nvPr/>
        </p:nvPicPr>
        <p:blipFill>
          <a:blip r:embed="rId2"/>
          <a:stretch>
            <a:fillRect/>
          </a:stretch>
        </p:blipFill>
        <p:spPr>
          <a:xfrm>
            <a:off x="5226726" y="2337541"/>
            <a:ext cx="1191246" cy="4124403"/>
          </a:xfrm>
          <a:prstGeom prst="rect">
            <a:avLst/>
          </a:prstGeom>
        </p:spPr>
      </p:pic>
    </p:spTree>
    <p:extLst>
      <p:ext uri="{BB962C8B-B14F-4D97-AF65-F5344CB8AC3E}">
        <p14:creationId xmlns:p14="http://schemas.microsoft.com/office/powerpoint/2010/main" val="577417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040070-4CDB-C4B6-D47E-4E2F7A940688}"/>
              </a:ext>
            </a:extLst>
          </p:cNvPr>
          <p:cNvSpPr>
            <a:spLocks noGrp="1"/>
          </p:cNvSpPr>
          <p:nvPr>
            <p:ph type="body" idx="10"/>
          </p:nvPr>
        </p:nvSpPr>
        <p:spPr/>
        <p:txBody>
          <a:bodyPr vert="horz" lIns="182880" tIns="45720" rIns="182880" bIns="45720" rtlCol="0" anchor="t">
            <a:noAutofit/>
          </a:bodyPr>
          <a:lstStyle/>
          <a:p>
            <a:r>
              <a:rPr lang="en-US" sz="1800">
                <a:latin typeface="Arial"/>
                <a:cs typeface="Arial"/>
              </a:rPr>
              <a:t>The single input network contains three sets of conv2d + maxpooling followed by batch normalization and dropout.</a:t>
            </a:r>
          </a:p>
          <a:p>
            <a:r>
              <a:rPr lang="en-US" sz="1800">
                <a:latin typeface="Arial"/>
                <a:cs typeface="Arial"/>
              </a:rPr>
              <a:t>Post flattening, we only use 2 dense layers.</a:t>
            </a:r>
          </a:p>
          <a:p>
            <a:r>
              <a:rPr lang="en-US" sz="1800">
                <a:latin typeface="Arial"/>
                <a:cs typeface="Arial"/>
              </a:rPr>
              <a:t>Lots of variations of other models were also trained with different regularizations parameters of varying depth and width.  Most of them gave similar disappointing results.</a:t>
            </a:r>
          </a:p>
        </p:txBody>
      </p:sp>
      <p:sp>
        <p:nvSpPr>
          <p:cNvPr id="2" name="Title 1">
            <a:extLst>
              <a:ext uri="{FF2B5EF4-FFF2-40B4-BE49-F238E27FC236}">
                <a16:creationId xmlns:a16="http://schemas.microsoft.com/office/drawing/2014/main" id="{DD094597-6559-6C89-BA94-B506F0FDBF9F}"/>
              </a:ext>
            </a:extLst>
          </p:cNvPr>
          <p:cNvSpPr>
            <a:spLocks noGrp="1"/>
          </p:cNvSpPr>
          <p:nvPr>
            <p:ph type="title"/>
          </p:nvPr>
        </p:nvSpPr>
        <p:spPr/>
        <p:txBody>
          <a:bodyPr/>
          <a:lstStyle/>
          <a:p>
            <a:r>
              <a:rPr lang="en-US"/>
              <a:t>Best Audio only Model Architecture</a:t>
            </a:r>
          </a:p>
        </p:txBody>
      </p:sp>
    </p:spTree>
    <p:extLst>
      <p:ext uri="{BB962C8B-B14F-4D97-AF65-F5344CB8AC3E}">
        <p14:creationId xmlns:p14="http://schemas.microsoft.com/office/powerpoint/2010/main" val="2712319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8B87-105D-EEA2-BB0E-F03E83D9B4BF}"/>
              </a:ext>
            </a:extLst>
          </p:cNvPr>
          <p:cNvSpPr>
            <a:spLocks noGrp="1"/>
          </p:cNvSpPr>
          <p:nvPr>
            <p:ph type="title"/>
          </p:nvPr>
        </p:nvSpPr>
        <p:spPr>
          <a:xfrm>
            <a:off x="566928" y="1316736"/>
            <a:ext cx="10515600" cy="868430"/>
          </a:xfrm>
        </p:spPr>
        <p:txBody>
          <a:bodyPr anchor="b">
            <a:normAutofit/>
          </a:bodyPr>
          <a:lstStyle/>
          <a:p>
            <a:r>
              <a:rPr lang="en-US"/>
              <a:t>Best Audio only Model Results	</a:t>
            </a:r>
          </a:p>
        </p:txBody>
      </p:sp>
      <p:pic>
        <p:nvPicPr>
          <p:cNvPr id="3" name="Picture 3" descr="Chart, line chart&#10;&#10;Description automatically generated">
            <a:extLst>
              <a:ext uri="{FF2B5EF4-FFF2-40B4-BE49-F238E27FC236}">
                <a16:creationId xmlns:a16="http://schemas.microsoft.com/office/drawing/2014/main" id="{30FE0AAA-3FC5-4731-2982-66AC8D85B35C}"/>
              </a:ext>
            </a:extLst>
          </p:cNvPr>
          <p:cNvPicPr>
            <a:picLocks noChangeAspect="1"/>
          </p:cNvPicPr>
          <p:nvPr/>
        </p:nvPicPr>
        <p:blipFill>
          <a:blip r:embed="rId2"/>
          <a:stretch>
            <a:fillRect/>
          </a:stretch>
        </p:blipFill>
        <p:spPr>
          <a:xfrm>
            <a:off x="1587636" y="2320111"/>
            <a:ext cx="8474184" cy="3813382"/>
          </a:xfrm>
          <a:prstGeom prst="rect">
            <a:avLst/>
          </a:prstGeom>
          <a:noFill/>
        </p:spPr>
      </p:pic>
    </p:spTree>
    <p:extLst>
      <p:ext uri="{BB962C8B-B14F-4D97-AF65-F5344CB8AC3E}">
        <p14:creationId xmlns:p14="http://schemas.microsoft.com/office/powerpoint/2010/main" val="2488821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E29-C1A4-C373-81DF-5443C7082475}"/>
              </a:ext>
            </a:extLst>
          </p:cNvPr>
          <p:cNvSpPr>
            <a:spLocks noGrp="1"/>
          </p:cNvSpPr>
          <p:nvPr>
            <p:ph type="title"/>
          </p:nvPr>
        </p:nvSpPr>
        <p:spPr>
          <a:xfrm>
            <a:off x="566928" y="1316736"/>
            <a:ext cx="10515600" cy="868430"/>
          </a:xfrm>
        </p:spPr>
        <p:txBody>
          <a:bodyPr anchor="b">
            <a:normAutofit/>
          </a:bodyPr>
          <a:lstStyle/>
          <a:p>
            <a:r>
              <a:rPr lang="en-US" dirty="0"/>
              <a:t>CNN - Final Results</a:t>
            </a:r>
          </a:p>
        </p:txBody>
      </p:sp>
      <p:graphicFrame>
        <p:nvGraphicFramePr>
          <p:cNvPr id="4" name="Table 4">
            <a:extLst>
              <a:ext uri="{FF2B5EF4-FFF2-40B4-BE49-F238E27FC236}">
                <a16:creationId xmlns:a16="http://schemas.microsoft.com/office/drawing/2014/main" id="{38ABB09C-E441-CEC6-FAF2-706BC2788E71}"/>
              </a:ext>
            </a:extLst>
          </p:cNvPr>
          <p:cNvGraphicFramePr>
            <a:graphicFrameLocks noGrp="1"/>
          </p:cNvGraphicFramePr>
          <p:nvPr>
            <p:ph idx="1"/>
            <p:extLst>
              <p:ext uri="{D42A27DB-BD31-4B8C-83A1-F6EECF244321}">
                <p14:modId xmlns:p14="http://schemas.microsoft.com/office/powerpoint/2010/main" val="1881174712"/>
              </p:ext>
            </p:extLst>
          </p:nvPr>
        </p:nvGraphicFramePr>
        <p:xfrm>
          <a:off x="566928" y="3058001"/>
          <a:ext cx="10515601" cy="2337604"/>
        </p:xfrm>
        <a:graphic>
          <a:graphicData uri="http://schemas.openxmlformats.org/drawingml/2006/table">
            <a:tbl>
              <a:tblPr firstRow="1" bandRow="1">
                <a:tableStyleId>{5C22544A-7EE6-4342-B048-85BDC9FD1C3A}</a:tableStyleId>
              </a:tblPr>
              <a:tblGrid>
                <a:gridCol w="2591323">
                  <a:extLst>
                    <a:ext uri="{9D8B030D-6E8A-4147-A177-3AD203B41FA5}">
                      <a16:colId xmlns:a16="http://schemas.microsoft.com/office/drawing/2014/main" val="1534104168"/>
                    </a:ext>
                  </a:extLst>
                </a:gridCol>
                <a:gridCol w="2641426">
                  <a:extLst>
                    <a:ext uri="{9D8B030D-6E8A-4147-A177-3AD203B41FA5}">
                      <a16:colId xmlns:a16="http://schemas.microsoft.com/office/drawing/2014/main" val="2049236908"/>
                    </a:ext>
                  </a:extLst>
                </a:gridCol>
                <a:gridCol w="2641426">
                  <a:extLst>
                    <a:ext uri="{9D8B030D-6E8A-4147-A177-3AD203B41FA5}">
                      <a16:colId xmlns:a16="http://schemas.microsoft.com/office/drawing/2014/main" val="3364274247"/>
                    </a:ext>
                  </a:extLst>
                </a:gridCol>
                <a:gridCol w="2641426">
                  <a:extLst>
                    <a:ext uri="{9D8B030D-6E8A-4147-A177-3AD203B41FA5}">
                      <a16:colId xmlns:a16="http://schemas.microsoft.com/office/drawing/2014/main" val="2220377205"/>
                    </a:ext>
                  </a:extLst>
                </a:gridCol>
              </a:tblGrid>
              <a:tr h="1067794">
                <a:tc>
                  <a:txBody>
                    <a:bodyPr/>
                    <a:lstStyle/>
                    <a:p>
                      <a:endParaRPr lang="en-US" sz="2800"/>
                    </a:p>
                  </a:txBody>
                  <a:tcPr marL="144296" marR="144296" marT="72148" marB="72148"/>
                </a:tc>
                <a:tc>
                  <a:txBody>
                    <a:bodyPr/>
                    <a:lstStyle/>
                    <a:p>
                      <a:r>
                        <a:rPr lang="en-US" sz="2800"/>
                        <a:t>Train Accuracy (%)</a:t>
                      </a:r>
                    </a:p>
                  </a:txBody>
                  <a:tcPr marL="144296" marR="144296" marT="72148" marB="72148"/>
                </a:tc>
                <a:tc>
                  <a:txBody>
                    <a:bodyPr/>
                    <a:lstStyle/>
                    <a:p>
                      <a:r>
                        <a:rPr lang="en-US" sz="2800"/>
                        <a:t>Test Accuracy (%)</a:t>
                      </a:r>
                    </a:p>
                  </a:txBody>
                  <a:tcPr marL="144296" marR="144296" marT="72148" marB="72148"/>
                </a:tc>
                <a:tc>
                  <a:txBody>
                    <a:bodyPr/>
                    <a:lstStyle/>
                    <a:p>
                      <a:r>
                        <a:rPr lang="en-US" sz="2800"/>
                        <a:t>Valid Accuracy (%)</a:t>
                      </a:r>
                    </a:p>
                  </a:txBody>
                  <a:tcPr marL="144296" marR="144296" marT="72148" marB="72148"/>
                </a:tc>
                <a:extLst>
                  <a:ext uri="{0D108BD9-81ED-4DB2-BD59-A6C34878D82A}">
                    <a16:rowId xmlns:a16="http://schemas.microsoft.com/office/drawing/2014/main" val="873498236"/>
                  </a:ext>
                </a:extLst>
              </a:tr>
              <a:tr h="634905">
                <a:tc>
                  <a:txBody>
                    <a:bodyPr/>
                    <a:lstStyle/>
                    <a:p>
                      <a:r>
                        <a:rPr lang="en-US" sz="2800"/>
                        <a:t>Audio + Lyric</a:t>
                      </a:r>
                    </a:p>
                  </a:txBody>
                  <a:tcPr marL="144296" marR="144296" marT="72148" marB="72148"/>
                </a:tc>
                <a:tc>
                  <a:txBody>
                    <a:bodyPr/>
                    <a:lstStyle/>
                    <a:p>
                      <a:r>
                        <a:rPr lang="en-US" sz="2800"/>
                        <a:t>95.20</a:t>
                      </a:r>
                    </a:p>
                  </a:txBody>
                  <a:tcPr marL="144296" marR="144296" marT="72148" marB="72148"/>
                </a:tc>
                <a:tc>
                  <a:txBody>
                    <a:bodyPr/>
                    <a:lstStyle/>
                    <a:p>
                      <a:r>
                        <a:rPr lang="en-US" sz="2800"/>
                        <a:t>82.71</a:t>
                      </a:r>
                    </a:p>
                  </a:txBody>
                  <a:tcPr marL="144296" marR="144296" marT="72148" marB="72148"/>
                </a:tc>
                <a:tc>
                  <a:txBody>
                    <a:bodyPr/>
                    <a:lstStyle/>
                    <a:p>
                      <a:pPr lvl="0">
                        <a:buNone/>
                      </a:pPr>
                      <a:r>
                        <a:rPr lang="en-US" sz="2800"/>
                        <a:t>81.63</a:t>
                      </a:r>
                    </a:p>
                  </a:txBody>
                  <a:tcPr marL="144296" marR="144296" marT="72148" marB="72148"/>
                </a:tc>
                <a:extLst>
                  <a:ext uri="{0D108BD9-81ED-4DB2-BD59-A6C34878D82A}">
                    <a16:rowId xmlns:a16="http://schemas.microsoft.com/office/drawing/2014/main" val="2835850286"/>
                  </a:ext>
                </a:extLst>
              </a:tr>
              <a:tr h="634905">
                <a:tc>
                  <a:txBody>
                    <a:bodyPr/>
                    <a:lstStyle/>
                    <a:p>
                      <a:r>
                        <a:rPr lang="en-US" sz="2800"/>
                        <a:t>Audio</a:t>
                      </a:r>
                    </a:p>
                  </a:txBody>
                  <a:tcPr marL="144296" marR="144296" marT="72148" marB="72148"/>
                </a:tc>
                <a:tc>
                  <a:txBody>
                    <a:bodyPr/>
                    <a:lstStyle/>
                    <a:p>
                      <a:r>
                        <a:rPr lang="en-US" sz="2800"/>
                        <a:t>73.82</a:t>
                      </a:r>
                    </a:p>
                  </a:txBody>
                  <a:tcPr marL="144296" marR="144296" marT="72148" marB="72148"/>
                </a:tc>
                <a:tc>
                  <a:txBody>
                    <a:bodyPr/>
                    <a:lstStyle/>
                    <a:p>
                      <a:r>
                        <a:rPr lang="en-US" sz="2800"/>
                        <a:t>57.21</a:t>
                      </a:r>
                    </a:p>
                  </a:txBody>
                  <a:tcPr marL="144296" marR="144296" marT="72148" marB="72148"/>
                </a:tc>
                <a:tc>
                  <a:txBody>
                    <a:bodyPr/>
                    <a:lstStyle/>
                    <a:p>
                      <a:pPr lvl="0">
                        <a:buNone/>
                      </a:pPr>
                      <a:r>
                        <a:rPr lang="en-US" sz="2800"/>
                        <a:t>56.06</a:t>
                      </a:r>
                    </a:p>
                  </a:txBody>
                  <a:tcPr marL="144296" marR="144296" marT="72148" marB="72148"/>
                </a:tc>
                <a:extLst>
                  <a:ext uri="{0D108BD9-81ED-4DB2-BD59-A6C34878D82A}">
                    <a16:rowId xmlns:a16="http://schemas.microsoft.com/office/drawing/2014/main" val="2444964071"/>
                  </a:ext>
                </a:extLst>
              </a:tr>
            </a:tbl>
          </a:graphicData>
        </a:graphic>
      </p:graphicFrame>
    </p:spTree>
    <p:extLst>
      <p:ext uri="{BB962C8B-B14F-4D97-AF65-F5344CB8AC3E}">
        <p14:creationId xmlns:p14="http://schemas.microsoft.com/office/powerpoint/2010/main" val="1035890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Models</a:t>
            </a:r>
          </a:p>
        </p:txBody>
      </p:sp>
      <p:sp>
        <p:nvSpPr>
          <p:cNvPr id="3" name="Subtitle 2"/>
          <p:cNvSpPr>
            <a:spLocks noGrp="1"/>
          </p:cNvSpPr>
          <p:nvPr>
            <p:ph type="subTitle" idx="1"/>
          </p:nvPr>
        </p:nvSpPr>
        <p:spPr/>
        <p:txBody>
          <a:bodyPr vert="horz" lIns="0" tIns="45720" rIns="91440" bIns="45720" rtlCol="0" anchor="t">
            <a:normAutofit/>
          </a:bodyPr>
          <a:lstStyle/>
          <a:p>
            <a:r>
              <a:rPr lang="en-US"/>
              <a:t>Part 4 – Recurrent Neural Networks – Long Short-Term Memory (RNN-LSTM)</a:t>
            </a:r>
          </a:p>
          <a:p>
            <a:endParaRPr lang="en-US"/>
          </a:p>
        </p:txBody>
      </p:sp>
    </p:spTree>
    <p:extLst>
      <p:ext uri="{BB962C8B-B14F-4D97-AF65-F5344CB8AC3E}">
        <p14:creationId xmlns:p14="http://schemas.microsoft.com/office/powerpoint/2010/main" val="3020699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8DC99F-73AB-66AA-66A7-121905712AB0}"/>
              </a:ext>
            </a:extLst>
          </p:cNvPr>
          <p:cNvSpPr>
            <a:spLocks noGrp="1"/>
          </p:cNvSpPr>
          <p:nvPr>
            <p:ph type="body" idx="10"/>
          </p:nvPr>
        </p:nvSpPr>
        <p:spPr>
          <a:xfrm>
            <a:off x="566928" y="2185166"/>
            <a:ext cx="8557757" cy="3732425"/>
          </a:xfrm>
        </p:spPr>
        <p:txBody>
          <a:bodyPr vert="horz" lIns="182880" tIns="45720" rIns="182880" bIns="45720" rtlCol="0" anchor="t">
            <a:normAutofit/>
          </a:bodyPr>
          <a:lstStyle/>
          <a:p>
            <a:r>
              <a:rPr lang="en-US" sz="1800">
                <a:latin typeface="Arial"/>
                <a:cs typeface="Arial"/>
              </a:rPr>
              <a:t>RNN is another specialized neural network, it is more like DNN except that the output of the previous computation is used as the input for the current computation.</a:t>
            </a:r>
          </a:p>
          <a:p>
            <a:r>
              <a:rPr lang="en-US" sz="1800">
                <a:latin typeface="Arial"/>
                <a:cs typeface="Arial"/>
              </a:rPr>
              <a:t>After producing the output, it is sent back to the network again where it is stored for further computations.</a:t>
            </a:r>
          </a:p>
          <a:p>
            <a:r>
              <a:rPr lang="en-US" sz="1800">
                <a:latin typeface="Arial"/>
                <a:cs typeface="Arial"/>
              </a:rPr>
              <a:t>The biggest disadvantage of this is that very susceptible to vanishing gradients and issues with remembering long sequences.</a:t>
            </a:r>
          </a:p>
        </p:txBody>
      </p:sp>
      <p:sp>
        <p:nvSpPr>
          <p:cNvPr id="2" name="Title 1">
            <a:extLst>
              <a:ext uri="{FF2B5EF4-FFF2-40B4-BE49-F238E27FC236}">
                <a16:creationId xmlns:a16="http://schemas.microsoft.com/office/drawing/2014/main" id="{34607C5D-B3A9-A0C2-A8B5-FAA0DDB6B26C}"/>
              </a:ext>
            </a:extLst>
          </p:cNvPr>
          <p:cNvSpPr>
            <a:spLocks noGrp="1"/>
          </p:cNvSpPr>
          <p:nvPr>
            <p:ph type="title"/>
          </p:nvPr>
        </p:nvSpPr>
        <p:spPr/>
        <p:txBody>
          <a:bodyPr/>
          <a:lstStyle/>
          <a:p>
            <a:r>
              <a:rPr lang="en-US"/>
              <a:t>RNN Algorithm		</a:t>
            </a:r>
          </a:p>
        </p:txBody>
      </p:sp>
      <p:pic>
        <p:nvPicPr>
          <p:cNvPr id="5" name="Picture 4">
            <a:extLst>
              <a:ext uri="{FF2B5EF4-FFF2-40B4-BE49-F238E27FC236}">
                <a16:creationId xmlns:a16="http://schemas.microsoft.com/office/drawing/2014/main" id="{A192269D-F8BE-2CEE-BEA0-9DA67FD69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3307" y="1956619"/>
            <a:ext cx="2054673" cy="3964310"/>
          </a:xfrm>
          <a:prstGeom prst="rect">
            <a:avLst/>
          </a:prstGeom>
        </p:spPr>
      </p:pic>
    </p:spTree>
    <p:extLst>
      <p:ext uri="{BB962C8B-B14F-4D97-AF65-F5344CB8AC3E}">
        <p14:creationId xmlns:p14="http://schemas.microsoft.com/office/powerpoint/2010/main" val="117171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C62EE0-D2BB-8291-017A-DB59694C85B5}"/>
              </a:ext>
            </a:extLst>
          </p:cNvPr>
          <p:cNvSpPr>
            <a:spLocks noGrp="1"/>
          </p:cNvSpPr>
          <p:nvPr>
            <p:ph type="body" idx="10"/>
          </p:nvPr>
        </p:nvSpPr>
        <p:spPr>
          <a:xfrm>
            <a:off x="566928" y="2185416"/>
            <a:ext cx="7351776" cy="3732425"/>
          </a:xfrm>
        </p:spPr>
        <p:txBody>
          <a:bodyPr/>
          <a:lstStyle/>
          <a:p>
            <a:r>
              <a:rPr lang="en-US" sz="1800"/>
              <a:t>For the 250 </a:t>
            </a:r>
            <a:r>
              <a:rPr lang="en-US" sz="1800" err="1"/>
              <a:t>Vec</a:t>
            </a:r>
            <a:r>
              <a:rPr lang="en-US" sz="1800"/>
              <a:t> Dataset, we build models using the following algorithms. K nearest neighbor, Deep neural network, Convolutional neural network, Recurrent neural network – GRU and LSTM.</a:t>
            </a:r>
          </a:p>
          <a:p>
            <a:r>
              <a:rPr lang="en-US" sz="1800"/>
              <a:t>Each algorithm is used to train two types of models, one type of models uses both lyrical and audio data while the other uses only audio data.</a:t>
            </a:r>
          </a:p>
          <a:p>
            <a:r>
              <a:rPr lang="en-US" sz="1800"/>
              <a:t>After training the 250 </a:t>
            </a:r>
            <a:r>
              <a:rPr lang="en-US" sz="1800" err="1"/>
              <a:t>vec</a:t>
            </a:r>
            <a:r>
              <a:rPr lang="en-US" sz="1800"/>
              <a:t> Dataset models, we take the best models and train them on 125 </a:t>
            </a:r>
            <a:r>
              <a:rPr lang="en-US" sz="1800" err="1"/>
              <a:t>vec</a:t>
            </a:r>
            <a:r>
              <a:rPr lang="en-US" sz="1800"/>
              <a:t> dataset. </a:t>
            </a:r>
          </a:p>
          <a:p>
            <a:pPr marL="742939" lvl="1" indent="-285750">
              <a:buFont typeface="Arial" panose="020B0604020202020204" pitchFamily="34" charset="0"/>
              <a:buChar char="•"/>
            </a:pPr>
            <a:r>
              <a:rPr lang="en-US" sz="1800"/>
              <a:t>Compare the best models for Audio + Lyric features vs Audio features only.</a:t>
            </a:r>
          </a:p>
          <a:p>
            <a:pPr marL="742939" lvl="1" indent="-285750">
              <a:buFont typeface="Arial" panose="020B0604020202020204" pitchFamily="34" charset="0"/>
              <a:buChar char="•"/>
            </a:pPr>
            <a:r>
              <a:rPr lang="en-US" sz="1800"/>
              <a:t>Compare the best models for 250 </a:t>
            </a:r>
            <a:r>
              <a:rPr lang="en-US" sz="1800" err="1"/>
              <a:t>vec</a:t>
            </a:r>
            <a:r>
              <a:rPr lang="en-US" sz="1800"/>
              <a:t> vs 125 </a:t>
            </a:r>
            <a:r>
              <a:rPr lang="en-US" sz="1800" err="1"/>
              <a:t>vec</a:t>
            </a:r>
            <a:endParaRPr lang="en-US" sz="1800"/>
          </a:p>
        </p:txBody>
      </p:sp>
      <p:sp>
        <p:nvSpPr>
          <p:cNvPr id="3" name="Title 2">
            <a:extLst>
              <a:ext uri="{FF2B5EF4-FFF2-40B4-BE49-F238E27FC236}">
                <a16:creationId xmlns:a16="http://schemas.microsoft.com/office/drawing/2014/main" id="{8BECE13A-C33A-BA83-0297-8F39BC78E24C}"/>
              </a:ext>
            </a:extLst>
          </p:cNvPr>
          <p:cNvSpPr>
            <a:spLocks noGrp="1"/>
          </p:cNvSpPr>
          <p:nvPr>
            <p:ph type="title"/>
          </p:nvPr>
        </p:nvSpPr>
        <p:spPr/>
        <p:txBody>
          <a:bodyPr/>
          <a:lstStyle/>
          <a:p>
            <a:r>
              <a:rPr lang="en-US"/>
              <a:t>Summary of our Project – Model Building</a:t>
            </a:r>
          </a:p>
        </p:txBody>
      </p:sp>
      <p:pic>
        <p:nvPicPr>
          <p:cNvPr id="4" name="Picture 4" descr="Diagram&#10;&#10;Description automatically generated">
            <a:extLst>
              <a:ext uri="{FF2B5EF4-FFF2-40B4-BE49-F238E27FC236}">
                <a16:creationId xmlns:a16="http://schemas.microsoft.com/office/drawing/2014/main" id="{78AA1375-CFDC-C5F5-1820-2734D47B3A14}"/>
              </a:ext>
            </a:extLst>
          </p:cNvPr>
          <p:cNvPicPr>
            <a:picLocks noChangeAspect="1"/>
          </p:cNvPicPr>
          <p:nvPr/>
        </p:nvPicPr>
        <p:blipFill>
          <a:blip r:embed="rId2"/>
          <a:stretch>
            <a:fillRect/>
          </a:stretch>
        </p:blipFill>
        <p:spPr>
          <a:xfrm>
            <a:off x="8064930" y="1972950"/>
            <a:ext cx="3336513" cy="3944891"/>
          </a:xfrm>
          <a:prstGeom prst="rect">
            <a:avLst/>
          </a:prstGeom>
        </p:spPr>
      </p:pic>
      <p:sp>
        <p:nvSpPr>
          <p:cNvPr id="5" name="Rectangle 4">
            <a:extLst>
              <a:ext uri="{FF2B5EF4-FFF2-40B4-BE49-F238E27FC236}">
                <a16:creationId xmlns:a16="http://schemas.microsoft.com/office/drawing/2014/main" id="{F3A6F0DF-AF40-09AC-F1A3-F8F0609BAEBD}"/>
              </a:ext>
            </a:extLst>
          </p:cNvPr>
          <p:cNvSpPr/>
          <p:nvPr/>
        </p:nvSpPr>
        <p:spPr>
          <a:xfrm>
            <a:off x="7918704" y="3687098"/>
            <a:ext cx="3624367" cy="2310580"/>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37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9A1CD9-3AB3-60A7-9715-C509791D464F}"/>
              </a:ext>
            </a:extLst>
          </p:cNvPr>
          <p:cNvSpPr>
            <a:spLocks noGrp="1"/>
          </p:cNvSpPr>
          <p:nvPr>
            <p:ph type="body" idx="10"/>
          </p:nvPr>
        </p:nvSpPr>
        <p:spPr/>
        <p:txBody>
          <a:bodyPr/>
          <a:lstStyle/>
          <a:p>
            <a:r>
              <a:rPr lang="en-US" sz="1800"/>
              <a:t>One of the ways to combat the disadvantages is to use a Long Short term memory module.</a:t>
            </a:r>
          </a:p>
        </p:txBody>
      </p:sp>
      <p:sp>
        <p:nvSpPr>
          <p:cNvPr id="2" name="Title 1">
            <a:extLst>
              <a:ext uri="{FF2B5EF4-FFF2-40B4-BE49-F238E27FC236}">
                <a16:creationId xmlns:a16="http://schemas.microsoft.com/office/drawing/2014/main" id="{885A0B4D-4360-4FE5-93A9-2DC058CD268A}"/>
              </a:ext>
            </a:extLst>
          </p:cNvPr>
          <p:cNvSpPr>
            <a:spLocks noGrp="1"/>
          </p:cNvSpPr>
          <p:nvPr>
            <p:ph type="title"/>
          </p:nvPr>
        </p:nvSpPr>
        <p:spPr/>
        <p:txBody>
          <a:bodyPr/>
          <a:lstStyle/>
          <a:p>
            <a:r>
              <a:rPr lang="en-US"/>
              <a:t>RNN – Long Short Term Memory</a:t>
            </a:r>
          </a:p>
        </p:txBody>
      </p:sp>
      <p:pic>
        <p:nvPicPr>
          <p:cNvPr id="1026" name="Picture 2">
            <a:extLst>
              <a:ext uri="{FF2B5EF4-FFF2-40B4-BE49-F238E27FC236}">
                <a16:creationId xmlns:a16="http://schemas.microsoft.com/office/drawing/2014/main" id="{0F94C87D-1037-84C9-A84F-86DCDB47A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780" y="3032385"/>
            <a:ext cx="5104440" cy="325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498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89E4F3-2F8B-2700-727F-1E17DEB92A8D}"/>
              </a:ext>
            </a:extLst>
          </p:cNvPr>
          <p:cNvSpPr>
            <a:spLocks noGrp="1"/>
          </p:cNvSpPr>
          <p:nvPr>
            <p:ph type="body" idx="10"/>
          </p:nvPr>
        </p:nvSpPr>
        <p:spPr>
          <a:xfrm>
            <a:off x="566928" y="2185166"/>
            <a:ext cx="8557757" cy="3732425"/>
          </a:xfrm>
        </p:spPr>
        <p:txBody>
          <a:bodyPr vert="horz" lIns="182880" tIns="45720" rIns="182880" bIns="45720" rtlCol="0" anchor="t">
            <a:noAutofit/>
          </a:bodyPr>
          <a:lstStyle/>
          <a:p>
            <a:r>
              <a:rPr lang="en-US" sz="1800">
                <a:latin typeface="Arial"/>
                <a:cs typeface="Arial"/>
              </a:rPr>
              <a:t>There are mainly three special gates that are present here.</a:t>
            </a:r>
          </a:p>
          <a:p>
            <a:r>
              <a:rPr lang="en-US" sz="1800">
                <a:latin typeface="Arial"/>
                <a:cs typeface="Arial"/>
              </a:rPr>
              <a:t>Input Gate – This main job of this gate is to decide which input should be used to modify the memory. Sigmoid function choose the value and tanh function gives the weightage for it.</a:t>
            </a:r>
          </a:p>
          <a:p>
            <a:r>
              <a:rPr lang="en-US" sz="1800">
                <a:latin typeface="Arial"/>
                <a:cs typeface="Arial"/>
              </a:rPr>
              <a:t>Forget Gate – This main job of this gate is to decide what needs to be discarded. It uses the previous state and input state to provide a value between 0 to 1. 0 means omit and 1 means keep.</a:t>
            </a:r>
          </a:p>
          <a:p>
            <a:r>
              <a:rPr lang="en-US" sz="1800">
                <a:latin typeface="Arial"/>
                <a:cs typeface="Arial"/>
              </a:rPr>
              <a:t>Output Gate – This main job of this gate is to decide what values to let through, similar to input gate , sigmoid chooses and tanh gives weightage.</a:t>
            </a:r>
          </a:p>
        </p:txBody>
      </p:sp>
      <p:sp>
        <p:nvSpPr>
          <p:cNvPr id="2" name="Title 1">
            <a:extLst>
              <a:ext uri="{FF2B5EF4-FFF2-40B4-BE49-F238E27FC236}">
                <a16:creationId xmlns:a16="http://schemas.microsoft.com/office/drawing/2014/main" id="{79867988-E442-A4DC-39B9-164A9777BD6C}"/>
              </a:ext>
            </a:extLst>
          </p:cNvPr>
          <p:cNvSpPr>
            <a:spLocks noGrp="1"/>
          </p:cNvSpPr>
          <p:nvPr>
            <p:ph type="title"/>
          </p:nvPr>
        </p:nvSpPr>
        <p:spPr/>
        <p:txBody>
          <a:bodyPr/>
          <a:lstStyle/>
          <a:p>
            <a:r>
              <a:rPr lang="en-US"/>
              <a:t>RNN – LSTM</a:t>
            </a:r>
          </a:p>
        </p:txBody>
      </p:sp>
    </p:spTree>
    <p:extLst>
      <p:ext uri="{BB962C8B-B14F-4D97-AF65-F5344CB8AC3E}">
        <p14:creationId xmlns:p14="http://schemas.microsoft.com/office/powerpoint/2010/main" val="2172950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6177E2-443E-1837-A242-D004AD4E3698}"/>
              </a:ext>
            </a:extLst>
          </p:cNvPr>
          <p:cNvSpPr>
            <a:spLocks noGrp="1"/>
          </p:cNvSpPr>
          <p:nvPr>
            <p:ph type="body" idx="10"/>
          </p:nvPr>
        </p:nvSpPr>
        <p:spPr/>
        <p:txBody>
          <a:bodyPr>
            <a:normAutofit/>
          </a:bodyPr>
          <a:lstStyle/>
          <a:p>
            <a:r>
              <a:rPr lang="en-US" sz="1800"/>
              <a:t>Similar to other networks, We used </a:t>
            </a:r>
            <a:r>
              <a:rPr lang="en-US" sz="1800" err="1"/>
              <a:t>keras</a:t>
            </a:r>
            <a:r>
              <a:rPr lang="en-US" sz="1800"/>
              <a:t> and </a:t>
            </a:r>
            <a:r>
              <a:rPr lang="en-US" sz="1800" err="1"/>
              <a:t>tensorflow</a:t>
            </a:r>
            <a:r>
              <a:rPr lang="en-US" sz="1800"/>
              <a:t> to build the models.</a:t>
            </a:r>
          </a:p>
          <a:p>
            <a:r>
              <a:rPr lang="en-US" sz="1800"/>
              <a:t>The main layer used here is LSTM layer. This layer adds a LSTM layer to our model. The default activation function is tanh and recurrent activation is sigmoid.</a:t>
            </a:r>
          </a:p>
          <a:p>
            <a:r>
              <a:rPr lang="en-US" sz="1800"/>
              <a:t>One of the most important parameter is ‘</a:t>
            </a:r>
            <a:r>
              <a:rPr lang="en-US" sz="1800" err="1"/>
              <a:t>return_sequences</a:t>
            </a:r>
            <a:r>
              <a:rPr lang="en-US" sz="1800"/>
              <a:t>’. This is used to decide whether the layer should return the last output in the sequence or the full sequence.</a:t>
            </a:r>
          </a:p>
          <a:p>
            <a:r>
              <a:rPr lang="en-US" sz="1800"/>
              <a:t>Along with our usual </a:t>
            </a:r>
            <a:r>
              <a:rPr lang="en-US" sz="1800" err="1"/>
              <a:t>regularizers</a:t>
            </a:r>
            <a:r>
              <a:rPr lang="en-US" sz="1800"/>
              <a:t>, we also can add </a:t>
            </a:r>
            <a:r>
              <a:rPr lang="en-US" sz="1800" err="1"/>
              <a:t>regularizer</a:t>
            </a:r>
            <a:r>
              <a:rPr lang="en-US" sz="1800"/>
              <a:t> function to the recurrent </a:t>
            </a:r>
            <a:r>
              <a:rPr lang="en-US" sz="1800" err="1"/>
              <a:t>kernet</a:t>
            </a:r>
            <a:r>
              <a:rPr lang="en-US" sz="1800"/>
              <a:t> wrights through ‘</a:t>
            </a:r>
            <a:r>
              <a:rPr lang="en-US" sz="1800" err="1"/>
              <a:t>recurrent_dropout</a:t>
            </a:r>
            <a:r>
              <a:rPr lang="en-US" sz="1800"/>
              <a:t>’ parameter.</a:t>
            </a:r>
          </a:p>
          <a:p>
            <a:endParaRPr lang="en-US" sz="1800"/>
          </a:p>
        </p:txBody>
      </p:sp>
      <p:sp>
        <p:nvSpPr>
          <p:cNvPr id="2" name="Title 1">
            <a:extLst>
              <a:ext uri="{FF2B5EF4-FFF2-40B4-BE49-F238E27FC236}">
                <a16:creationId xmlns:a16="http://schemas.microsoft.com/office/drawing/2014/main" id="{23109DAA-152C-C9B1-6E63-F3CC8DA55AE9}"/>
              </a:ext>
            </a:extLst>
          </p:cNvPr>
          <p:cNvSpPr>
            <a:spLocks noGrp="1"/>
          </p:cNvSpPr>
          <p:nvPr>
            <p:ph type="title"/>
          </p:nvPr>
        </p:nvSpPr>
        <p:spPr/>
        <p:txBody>
          <a:bodyPr/>
          <a:lstStyle/>
          <a:p>
            <a:r>
              <a:rPr lang="en-US"/>
              <a:t>RNN – LSTM – Layers	</a:t>
            </a:r>
          </a:p>
        </p:txBody>
      </p:sp>
    </p:spTree>
    <p:extLst>
      <p:ext uri="{BB962C8B-B14F-4D97-AF65-F5344CB8AC3E}">
        <p14:creationId xmlns:p14="http://schemas.microsoft.com/office/powerpoint/2010/main" val="6558660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7B2D-30B4-37A7-0C9C-1EAD92C23052}"/>
              </a:ext>
            </a:extLst>
          </p:cNvPr>
          <p:cNvSpPr>
            <a:spLocks noGrp="1"/>
          </p:cNvSpPr>
          <p:nvPr>
            <p:ph type="title"/>
          </p:nvPr>
        </p:nvSpPr>
        <p:spPr>
          <a:xfrm>
            <a:off x="566928" y="1316736"/>
            <a:ext cx="10515600" cy="868430"/>
          </a:xfrm>
        </p:spPr>
        <p:txBody>
          <a:bodyPr anchor="b">
            <a:normAutofit/>
          </a:bodyPr>
          <a:lstStyle/>
          <a:p>
            <a:r>
              <a:rPr lang="en-US"/>
              <a:t>Best Model for Audio + Lyrics</a:t>
            </a:r>
          </a:p>
        </p:txBody>
      </p:sp>
      <p:pic>
        <p:nvPicPr>
          <p:cNvPr id="6" name="Picture 6">
            <a:extLst>
              <a:ext uri="{FF2B5EF4-FFF2-40B4-BE49-F238E27FC236}">
                <a16:creationId xmlns:a16="http://schemas.microsoft.com/office/drawing/2014/main" id="{7BBCA04D-A233-B4C6-C046-58EEF5332332}"/>
              </a:ext>
            </a:extLst>
          </p:cNvPr>
          <p:cNvPicPr>
            <a:picLocks noGrp="1" noChangeAspect="1"/>
          </p:cNvPicPr>
          <p:nvPr>
            <p:ph idx="1"/>
          </p:nvPr>
        </p:nvPicPr>
        <p:blipFill>
          <a:blip r:embed="rId2"/>
          <a:stretch>
            <a:fillRect/>
          </a:stretch>
        </p:blipFill>
        <p:spPr>
          <a:xfrm>
            <a:off x="3780019" y="2320111"/>
            <a:ext cx="4089417" cy="3813382"/>
          </a:xfrm>
          <a:noFill/>
        </p:spPr>
      </p:pic>
    </p:spTree>
    <p:extLst>
      <p:ext uri="{BB962C8B-B14F-4D97-AF65-F5344CB8AC3E}">
        <p14:creationId xmlns:p14="http://schemas.microsoft.com/office/powerpoint/2010/main" val="31177249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C998F7-FFAD-FDBA-8C12-7C554C415F94}"/>
              </a:ext>
            </a:extLst>
          </p:cNvPr>
          <p:cNvSpPr>
            <a:spLocks noGrp="1"/>
          </p:cNvSpPr>
          <p:nvPr>
            <p:ph type="body" idx="10"/>
          </p:nvPr>
        </p:nvSpPr>
        <p:spPr>
          <a:xfrm>
            <a:off x="566928" y="2185166"/>
            <a:ext cx="8557757" cy="3732425"/>
          </a:xfrm>
        </p:spPr>
        <p:txBody>
          <a:bodyPr/>
          <a:lstStyle/>
          <a:p>
            <a:r>
              <a:rPr lang="en-US" sz="1800"/>
              <a:t>Here we use two LSTM layers for both audio and lyrics, while other models had only dense layers for post concatenation, this one used 2 mode LSTM layers with a mix of dense layers.</a:t>
            </a:r>
          </a:p>
          <a:p>
            <a:r>
              <a:rPr lang="en-US" sz="1800"/>
              <a:t>Adding </a:t>
            </a:r>
            <a:r>
              <a:rPr lang="en-US" sz="1800" err="1"/>
              <a:t>regularizer</a:t>
            </a:r>
            <a:r>
              <a:rPr lang="en-US" sz="1800"/>
              <a:t> to the layers only resulted in longer train times but no improvement over the results.</a:t>
            </a:r>
          </a:p>
          <a:p>
            <a:r>
              <a:rPr lang="en-US" sz="1800"/>
              <a:t>The graphs in the next slide show a perfect streamlined increase in accuracy and drop in loss. </a:t>
            </a:r>
          </a:p>
        </p:txBody>
      </p:sp>
      <p:sp>
        <p:nvSpPr>
          <p:cNvPr id="2" name="Title 1">
            <a:extLst>
              <a:ext uri="{FF2B5EF4-FFF2-40B4-BE49-F238E27FC236}">
                <a16:creationId xmlns:a16="http://schemas.microsoft.com/office/drawing/2014/main" id="{8A9539DA-DAB5-BE86-278C-6702C54413FF}"/>
              </a:ext>
            </a:extLst>
          </p:cNvPr>
          <p:cNvSpPr>
            <a:spLocks noGrp="1"/>
          </p:cNvSpPr>
          <p:nvPr>
            <p:ph type="title"/>
          </p:nvPr>
        </p:nvSpPr>
        <p:spPr/>
        <p:txBody>
          <a:bodyPr/>
          <a:lstStyle/>
          <a:p>
            <a:r>
              <a:rPr lang="en-US"/>
              <a:t>Best Model for Audio + Lyrics</a:t>
            </a:r>
          </a:p>
        </p:txBody>
      </p:sp>
    </p:spTree>
    <p:extLst>
      <p:ext uri="{BB962C8B-B14F-4D97-AF65-F5344CB8AC3E}">
        <p14:creationId xmlns:p14="http://schemas.microsoft.com/office/powerpoint/2010/main" val="24828747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339C-336F-B198-65A4-0AF2C88E8DA0}"/>
              </a:ext>
            </a:extLst>
          </p:cNvPr>
          <p:cNvSpPr>
            <a:spLocks noGrp="1"/>
          </p:cNvSpPr>
          <p:nvPr>
            <p:ph type="title"/>
          </p:nvPr>
        </p:nvSpPr>
        <p:spPr>
          <a:xfrm>
            <a:off x="566928" y="1316736"/>
            <a:ext cx="10515600" cy="868430"/>
          </a:xfrm>
        </p:spPr>
        <p:txBody>
          <a:bodyPr anchor="b">
            <a:normAutofit/>
          </a:bodyPr>
          <a:lstStyle/>
          <a:p>
            <a:r>
              <a:rPr lang="en-US"/>
              <a:t>Best Model for Audio + Lyrics Graphs</a:t>
            </a:r>
          </a:p>
        </p:txBody>
      </p:sp>
      <p:pic>
        <p:nvPicPr>
          <p:cNvPr id="2050" name="Picture 2">
            <a:extLst>
              <a:ext uri="{FF2B5EF4-FFF2-40B4-BE49-F238E27FC236}">
                <a16:creationId xmlns:a16="http://schemas.microsoft.com/office/drawing/2014/main" id="{74BB2225-097A-20B4-DAEE-4406B7927C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1046" y="2320111"/>
            <a:ext cx="8427363" cy="3813382"/>
          </a:xfrm>
          <a:prstGeom prst="rect">
            <a:avLst/>
          </a:prstGeom>
          <a:solidFill>
            <a:srgbClr val="FFFFFF"/>
          </a:solidFill>
        </p:spPr>
      </p:pic>
    </p:spTree>
    <p:extLst>
      <p:ext uri="{BB962C8B-B14F-4D97-AF65-F5344CB8AC3E}">
        <p14:creationId xmlns:p14="http://schemas.microsoft.com/office/powerpoint/2010/main" val="33685926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4AE5-00A6-5F03-6A0F-0985DDEBC944}"/>
              </a:ext>
            </a:extLst>
          </p:cNvPr>
          <p:cNvSpPr>
            <a:spLocks noGrp="1"/>
          </p:cNvSpPr>
          <p:nvPr>
            <p:ph type="title"/>
          </p:nvPr>
        </p:nvSpPr>
        <p:spPr/>
        <p:txBody>
          <a:bodyPr/>
          <a:lstStyle/>
          <a:p>
            <a:r>
              <a:rPr lang="en-US"/>
              <a:t>Best Model for Audio only</a:t>
            </a:r>
          </a:p>
        </p:txBody>
      </p:sp>
      <p:pic>
        <p:nvPicPr>
          <p:cNvPr id="6" name="Picture 6">
            <a:extLst>
              <a:ext uri="{FF2B5EF4-FFF2-40B4-BE49-F238E27FC236}">
                <a16:creationId xmlns:a16="http://schemas.microsoft.com/office/drawing/2014/main" id="{8CBD13E2-FA5D-33C2-3CBF-564F11878806}"/>
              </a:ext>
            </a:extLst>
          </p:cNvPr>
          <p:cNvPicPr>
            <a:picLocks noGrp="1" noChangeAspect="1"/>
          </p:cNvPicPr>
          <p:nvPr>
            <p:ph idx="4294967295"/>
          </p:nvPr>
        </p:nvPicPr>
        <p:blipFill>
          <a:blip r:embed="rId2"/>
          <a:stretch>
            <a:fillRect/>
          </a:stretch>
        </p:blipFill>
        <p:spPr>
          <a:xfrm>
            <a:off x="5424488" y="2446285"/>
            <a:ext cx="1343025" cy="3819525"/>
          </a:xfrm>
        </p:spPr>
      </p:pic>
    </p:spTree>
    <p:extLst>
      <p:ext uri="{BB962C8B-B14F-4D97-AF65-F5344CB8AC3E}">
        <p14:creationId xmlns:p14="http://schemas.microsoft.com/office/powerpoint/2010/main" val="24119914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5CF95-6B99-FE9D-8EC0-4198BE5F55CA}"/>
              </a:ext>
            </a:extLst>
          </p:cNvPr>
          <p:cNvSpPr>
            <a:spLocks noGrp="1"/>
          </p:cNvSpPr>
          <p:nvPr>
            <p:ph type="body" idx="10"/>
          </p:nvPr>
        </p:nvSpPr>
        <p:spPr>
          <a:xfrm>
            <a:off x="566928" y="2185166"/>
            <a:ext cx="8557757" cy="3732425"/>
          </a:xfrm>
        </p:spPr>
        <p:txBody>
          <a:bodyPr/>
          <a:lstStyle/>
          <a:p>
            <a:r>
              <a:rPr lang="en-US" sz="1800"/>
              <a:t>Here we used a mix of both dense and LSTM layers. Only 2 LSTM layers have been used with around 5 dense layers.</a:t>
            </a:r>
          </a:p>
          <a:p>
            <a:r>
              <a:rPr lang="en-US" sz="1800"/>
              <a:t>We played a lot more with width compared to other models, a small dropout regularization has also been added.</a:t>
            </a:r>
          </a:p>
          <a:p>
            <a:r>
              <a:rPr lang="en-US" sz="1800"/>
              <a:t>The training is done over six sets, totaling 240 epoch</a:t>
            </a:r>
          </a:p>
          <a:p>
            <a:r>
              <a:rPr lang="en-US" sz="1800"/>
              <a:t>First 50 epoch shows that there is still some more space for the network to learn, so we train the remaining epoch and stop before it tries to overfit. We present only 1</a:t>
            </a:r>
            <a:r>
              <a:rPr lang="en-US" sz="1800" baseline="30000"/>
              <a:t>st</a:t>
            </a:r>
            <a:r>
              <a:rPr lang="en-US" sz="1800"/>
              <a:t> 50 epoch and last 30 epoch.</a:t>
            </a:r>
          </a:p>
        </p:txBody>
      </p:sp>
      <p:sp>
        <p:nvSpPr>
          <p:cNvPr id="2" name="Title 1">
            <a:extLst>
              <a:ext uri="{FF2B5EF4-FFF2-40B4-BE49-F238E27FC236}">
                <a16:creationId xmlns:a16="http://schemas.microsoft.com/office/drawing/2014/main" id="{20DBCAF9-4AD4-35AC-9886-46636BEC2720}"/>
              </a:ext>
            </a:extLst>
          </p:cNvPr>
          <p:cNvSpPr>
            <a:spLocks noGrp="1"/>
          </p:cNvSpPr>
          <p:nvPr>
            <p:ph type="title"/>
          </p:nvPr>
        </p:nvSpPr>
        <p:spPr/>
        <p:txBody>
          <a:bodyPr/>
          <a:lstStyle/>
          <a:p>
            <a:r>
              <a:rPr lang="en-US"/>
              <a:t>Best Model for Audio only</a:t>
            </a:r>
          </a:p>
        </p:txBody>
      </p:sp>
    </p:spTree>
    <p:extLst>
      <p:ext uri="{BB962C8B-B14F-4D97-AF65-F5344CB8AC3E}">
        <p14:creationId xmlns:p14="http://schemas.microsoft.com/office/powerpoint/2010/main" val="3635853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58A7C-7A53-90D5-2B42-E481E0871E29}"/>
              </a:ext>
            </a:extLst>
          </p:cNvPr>
          <p:cNvSpPr>
            <a:spLocks noGrp="1"/>
          </p:cNvSpPr>
          <p:nvPr>
            <p:ph type="body" idx="10"/>
          </p:nvPr>
        </p:nvSpPr>
        <p:spPr/>
        <p:txBody>
          <a:bodyPr/>
          <a:lstStyle/>
          <a:p>
            <a:r>
              <a:rPr lang="en-US"/>
              <a:t>First 50 epochs</a:t>
            </a:r>
          </a:p>
        </p:txBody>
      </p:sp>
      <p:sp>
        <p:nvSpPr>
          <p:cNvPr id="2" name="Title 1">
            <a:extLst>
              <a:ext uri="{FF2B5EF4-FFF2-40B4-BE49-F238E27FC236}">
                <a16:creationId xmlns:a16="http://schemas.microsoft.com/office/drawing/2014/main" id="{294C1585-BDAA-5D28-0F31-DA3940014011}"/>
              </a:ext>
            </a:extLst>
          </p:cNvPr>
          <p:cNvSpPr>
            <a:spLocks noGrp="1"/>
          </p:cNvSpPr>
          <p:nvPr>
            <p:ph type="title"/>
          </p:nvPr>
        </p:nvSpPr>
        <p:spPr/>
        <p:txBody>
          <a:bodyPr/>
          <a:lstStyle/>
          <a:p>
            <a:r>
              <a:rPr lang="en-US"/>
              <a:t>Best Model for Audio only Graphs</a:t>
            </a:r>
          </a:p>
        </p:txBody>
      </p:sp>
      <p:pic>
        <p:nvPicPr>
          <p:cNvPr id="2050" name="Picture 2">
            <a:extLst>
              <a:ext uri="{FF2B5EF4-FFF2-40B4-BE49-F238E27FC236}">
                <a16:creationId xmlns:a16="http://schemas.microsoft.com/office/drawing/2014/main" id="{2F17269C-8EAA-A668-4797-D963B3E16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5537" y="2629224"/>
            <a:ext cx="8160927" cy="372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647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58A7C-7A53-90D5-2B42-E481E0871E29}"/>
              </a:ext>
            </a:extLst>
          </p:cNvPr>
          <p:cNvSpPr>
            <a:spLocks noGrp="1"/>
          </p:cNvSpPr>
          <p:nvPr>
            <p:ph type="body" idx="10"/>
          </p:nvPr>
        </p:nvSpPr>
        <p:spPr/>
        <p:txBody>
          <a:bodyPr/>
          <a:lstStyle/>
          <a:p>
            <a:r>
              <a:rPr lang="en-US"/>
              <a:t>Last 30 epochs </a:t>
            </a:r>
          </a:p>
        </p:txBody>
      </p:sp>
      <p:sp>
        <p:nvSpPr>
          <p:cNvPr id="2" name="Title 1">
            <a:extLst>
              <a:ext uri="{FF2B5EF4-FFF2-40B4-BE49-F238E27FC236}">
                <a16:creationId xmlns:a16="http://schemas.microsoft.com/office/drawing/2014/main" id="{294C1585-BDAA-5D28-0F31-DA3940014011}"/>
              </a:ext>
            </a:extLst>
          </p:cNvPr>
          <p:cNvSpPr>
            <a:spLocks noGrp="1"/>
          </p:cNvSpPr>
          <p:nvPr>
            <p:ph type="title"/>
          </p:nvPr>
        </p:nvSpPr>
        <p:spPr/>
        <p:txBody>
          <a:bodyPr/>
          <a:lstStyle/>
          <a:p>
            <a:r>
              <a:rPr lang="en-US"/>
              <a:t>Best Model for Audio only Graphs</a:t>
            </a:r>
          </a:p>
        </p:txBody>
      </p:sp>
      <p:pic>
        <p:nvPicPr>
          <p:cNvPr id="1026" name="Picture 2">
            <a:extLst>
              <a:ext uri="{FF2B5EF4-FFF2-40B4-BE49-F238E27FC236}">
                <a16:creationId xmlns:a16="http://schemas.microsoft.com/office/drawing/2014/main" id="{15B802A2-1CC6-6C93-579B-EFEAC02AA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502" y="2615385"/>
            <a:ext cx="8472997" cy="386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1339"/>
      </p:ext>
    </p:extLst>
  </p:cSld>
  <p:clrMapOvr>
    <a:masterClrMapping/>
  </p:clrMapOvr>
</p:sld>
</file>

<file path=ppt/theme/theme1.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1774</TotalTime>
  <Words>10166</Words>
  <Application>Microsoft Office PowerPoint</Application>
  <PresentationFormat>Widescreen</PresentationFormat>
  <Paragraphs>730</Paragraphs>
  <Slides>141</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141</vt:i4>
      </vt:variant>
    </vt:vector>
  </HeadingPairs>
  <TitlesOfParts>
    <vt:vector size="151" baseType="lpstr">
      <vt:lpstr>Arial</vt:lpstr>
      <vt:lpstr>Calibri</vt:lpstr>
      <vt:lpstr>Calibri Light</vt:lpstr>
      <vt:lpstr>EucrosiaUPC</vt:lpstr>
      <vt:lpstr>Georgia</vt:lpstr>
      <vt:lpstr>LucidaGrande</vt:lpstr>
      <vt:lpstr>sohne</vt:lpstr>
      <vt:lpstr>UB Powerpoint Template</vt:lpstr>
      <vt:lpstr>Office Theme</vt:lpstr>
      <vt:lpstr>Office Theme</vt:lpstr>
      <vt:lpstr>CSE 676 – DEEP LEARNING Music genre detection </vt:lpstr>
      <vt:lpstr>Code Repo Information</vt:lpstr>
      <vt:lpstr>Table of Contents</vt:lpstr>
      <vt:lpstr>introduction</vt:lpstr>
      <vt:lpstr>Aim</vt:lpstr>
      <vt:lpstr>Objectives</vt:lpstr>
      <vt:lpstr>Why even identify the genre?</vt:lpstr>
      <vt:lpstr>Summary of our Project - Preprocessing</vt:lpstr>
      <vt:lpstr>Summary of our Project – Model Building</vt:lpstr>
      <vt:lpstr>Literature survey</vt:lpstr>
      <vt:lpstr>Techniques used in Related Work</vt:lpstr>
      <vt:lpstr>Audio features centric papers</vt:lpstr>
      <vt:lpstr>Audio features centric papers</vt:lpstr>
      <vt:lpstr>Audio features centric papers</vt:lpstr>
      <vt:lpstr>Audio features centric papers</vt:lpstr>
      <vt:lpstr>Audio features centric papers</vt:lpstr>
      <vt:lpstr>Lyrics features centric papers</vt:lpstr>
      <vt:lpstr>Composite features centric papers</vt:lpstr>
      <vt:lpstr>Composite features centric papers</vt:lpstr>
      <vt:lpstr>Literature Deep Dive</vt:lpstr>
      <vt:lpstr>Brief Summary</vt:lpstr>
      <vt:lpstr>Datasets Used and Word Embeddings</vt:lpstr>
      <vt:lpstr>Hierarchical Attention Networks</vt:lpstr>
      <vt:lpstr>Experiments and results</vt:lpstr>
      <vt:lpstr>Attention Visualization</vt:lpstr>
      <vt:lpstr>Take-Aways </vt:lpstr>
      <vt:lpstr>Dataset selection process</vt:lpstr>
      <vt:lpstr>Which dataset is the right one – GTZAN, Spotify or FMA?</vt:lpstr>
      <vt:lpstr>GTZAN</vt:lpstr>
      <vt:lpstr>Spotify Web API Dataset</vt:lpstr>
      <vt:lpstr>Free Music Archive (FMA) Dataset</vt:lpstr>
      <vt:lpstr>Dataset Pre- processing</vt:lpstr>
      <vt:lpstr>Metadata Extraction </vt:lpstr>
      <vt:lpstr>Dataset Pre- processing</vt:lpstr>
      <vt:lpstr>Audio Representation</vt:lpstr>
      <vt:lpstr> Mel-frequency cepstrum coefficients</vt:lpstr>
      <vt:lpstr> Mel-frequency cepstrum coefficients</vt:lpstr>
      <vt:lpstr>Implementation of MFCCs</vt:lpstr>
      <vt:lpstr>Implementation of MFCCs</vt:lpstr>
      <vt:lpstr>Implementation of MFCCs</vt:lpstr>
      <vt:lpstr>Dataset Pre- processing</vt:lpstr>
      <vt:lpstr>Lyrics Generation</vt:lpstr>
      <vt:lpstr>Lyrics Generation</vt:lpstr>
      <vt:lpstr>Lyrics Language Detection</vt:lpstr>
      <vt:lpstr>Lyrics Language Detection</vt:lpstr>
      <vt:lpstr>Lyrics Basic Cleaning and Tokenization</vt:lpstr>
      <vt:lpstr>Theme Extraction – Word Embedding</vt:lpstr>
      <vt:lpstr>Theme Extraction – Word2Vec</vt:lpstr>
      <vt:lpstr>Theme Extraction – Continuous Bag of Words (CBOW)</vt:lpstr>
      <vt:lpstr>Theme Extraction – Continuous Bag of Words (CBOW)</vt:lpstr>
      <vt:lpstr>Theme Extraction – Determine the theme vectors</vt:lpstr>
      <vt:lpstr>DATASET PRE-PROCESSING</vt:lpstr>
      <vt:lpstr>Merging of two features   </vt:lpstr>
      <vt:lpstr>PowerPoint Presentation</vt:lpstr>
      <vt:lpstr>Final Dataset Specifications </vt:lpstr>
      <vt:lpstr>Models</vt:lpstr>
      <vt:lpstr>Precursor experiments </vt:lpstr>
      <vt:lpstr>Common data preparation for models</vt:lpstr>
      <vt:lpstr>Models</vt:lpstr>
      <vt:lpstr>k Nearest Neighbors (kNN)</vt:lpstr>
      <vt:lpstr>kNN Classification</vt:lpstr>
      <vt:lpstr>kNN Classification on 250 vec data</vt:lpstr>
      <vt:lpstr>kNN - Final Results</vt:lpstr>
      <vt:lpstr>Models</vt:lpstr>
      <vt:lpstr>Deep Neural Networks (DNNs)</vt:lpstr>
      <vt:lpstr>Feed Forward Mechanism in DNNs</vt:lpstr>
      <vt:lpstr>Loss Function</vt:lpstr>
      <vt:lpstr>Backpropagation</vt:lpstr>
      <vt:lpstr>Best DNN architecture for Audio + Theme features</vt:lpstr>
      <vt:lpstr>Best DNN architecture for Audio + Theme features</vt:lpstr>
      <vt:lpstr>Best DNN architecture for Audio + Theme Graphs</vt:lpstr>
      <vt:lpstr>Best DNN architecture for Audio only features</vt:lpstr>
      <vt:lpstr>Best DNN architecture for Audio only features</vt:lpstr>
      <vt:lpstr>Best DNN architecture for Audio features Graph</vt:lpstr>
      <vt:lpstr>DNN - Final Results</vt:lpstr>
      <vt:lpstr>Models</vt:lpstr>
      <vt:lpstr>CNN Algorithm</vt:lpstr>
      <vt:lpstr>Convolutional operator </vt:lpstr>
      <vt:lpstr>CNN Implementation – Layers </vt:lpstr>
      <vt:lpstr>CNN Implementation – Layers </vt:lpstr>
      <vt:lpstr>Best model for Audio + Lyrics</vt:lpstr>
      <vt:lpstr>Best Audio+ Lyrics Model Architecture </vt:lpstr>
      <vt:lpstr>Best Audio+ Lyrics Model Results </vt:lpstr>
      <vt:lpstr>Best Audio only Model  </vt:lpstr>
      <vt:lpstr>Best Audio only Model Architecture</vt:lpstr>
      <vt:lpstr>Best Audio only Model Results </vt:lpstr>
      <vt:lpstr>CNN - Final Results</vt:lpstr>
      <vt:lpstr>Models</vt:lpstr>
      <vt:lpstr>RNN Algorithm  </vt:lpstr>
      <vt:lpstr>RNN – Long Short Term Memory</vt:lpstr>
      <vt:lpstr>RNN – LSTM</vt:lpstr>
      <vt:lpstr>RNN – LSTM – Layers </vt:lpstr>
      <vt:lpstr>Best Model for Audio + Lyrics</vt:lpstr>
      <vt:lpstr>Best Model for Audio + Lyrics</vt:lpstr>
      <vt:lpstr>Best Model for Audio + Lyrics Graphs</vt:lpstr>
      <vt:lpstr>Best Model for Audio only</vt:lpstr>
      <vt:lpstr>Best Model for Audio only</vt:lpstr>
      <vt:lpstr>Best Model for Audio only Graphs</vt:lpstr>
      <vt:lpstr>Best Model for Audio only Graphs</vt:lpstr>
      <vt:lpstr>RNN (LSTM) - Final Results</vt:lpstr>
      <vt:lpstr>Models</vt:lpstr>
      <vt:lpstr>RNN - GRU</vt:lpstr>
      <vt:lpstr>RNN GRU – Gates and Layers</vt:lpstr>
      <vt:lpstr>Best Model for Audio + Lyric</vt:lpstr>
      <vt:lpstr>Best Model for Audio + Lyric</vt:lpstr>
      <vt:lpstr>Best Model for Audio + Lyric Graph</vt:lpstr>
      <vt:lpstr>Best Model for Audio only </vt:lpstr>
      <vt:lpstr>Best Model for Audio only </vt:lpstr>
      <vt:lpstr>Best Model for Audio only Graph</vt:lpstr>
      <vt:lpstr>RNN (GRU) - Final Results </vt:lpstr>
      <vt:lpstr>Models</vt:lpstr>
      <vt:lpstr>Hybrid algorithms </vt:lpstr>
      <vt:lpstr>Best Model</vt:lpstr>
      <vt:lpstr>Best Model</vt:lpstr>
      <vt:lpstr>Best Model Graph</vt:lpstr>
      <vt:lpstr>Models</vt:lpstr>
      <vt:lpstr>Models for 125 vec dataset</vt:lpstr>
      <vt:lpstr>Best Model Architecture – RNN (LSTM + GRU)</vt:lpstr>
      <vt:lpstr>Best Model Graph  – RNN (LSTM + GRU)</vt:lpstr>
      <vt:lpstr>RNN (LSTM + GRU) - Final Results</vt:lpstr>
      <vt:lpstr>Experiment results</vt:lpstr>
      <vt:lpstr>Table for results </vt:lpstr>
      <vt:lpstr>Results analysis </vt:lpstr>
      <vt:lpstr>Results analysis - Audio only models</vt:lpstr>
      <vt:lpstr>Results analysis - Audio + Theme models</vt:lpstr>
      <vt:lpstr>Results analysis - LSTM vs GRU</vt:lpstr>
      <vt:lpstr>Results analysis - 125 Vec models </vt:lpstr>
      <vt:lpstr>Ablation Experiments</vt:lpstr>
      <vt:lpstr>conclusion</vt:lpstr>
      <vt:lpstr>Objective analysis</vt:lpstr>
      <vt:lpstr>Objective analysis</vt:lpstr>
      <vt:lpstr>Curiosities and oddities </vt:lpstr>
      <vt:lpstr>Future Work </vt:lpstr>
      <vt:lpstr>References – Citations</vt:lpstr>
      <vt:lpstr>References - Citations</vt:lpstr>
      <vt:lpstr>References - Citations</vt:lpstr>
      <vt:lpstr>References - Citations</vt:lpstr>
      <vt:lpstr>References - Citations</vt:lpstr>
      <vt:lpstr>References – General resources</vt:lpstr>
      <vt:lpstr>References – General resources </vt:lpstr>
      <vt:lpstr>References – General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Arnav Sinha</cp:lastModifiedBy>
  <cp:revision>11</cp:revision>
  <cp:lastPrinted>2016-07-18T17:32:49Z</cp:lastPrinted>
  <dcterms:created xsi:type="dcterms:W3CDTF">2016-06-28T14:05:07Z</dcterms:created>
  <dcterms:modified xsi:type="dcterms:W3CDTF">2022-11-30T23:26:04Z</dcterms:modified>
  <cp:category/>
</cp:coreProperties>
</file>